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Ex2.xml" ContentType="application/vnd.ms-office.chartex+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0"/>
  </p:notesMasterIdLst>
  <p:sldIdLst>
    <p:sldId id="256" r:id="rId2"/>
    <p:sldId id="287" r:id="rId3"/>
    <p:sldId id="257" r:id="rId4"/>
    <p:sldId id="288" r:id="rId5"/>
    <p:sldId id="289" r:id="rId6"/>
    <p:sldId id="290" r:id="rId7"/>
    <p:sldId id="291" r:id="rId8"/>
    <p:sldId id="302" r:id="rId9"/>
    <p:sldId id="304" r:id="rId10"/>
    <p:sldId id="303" r:id="rId11"/>
    <p:sldId id="305" r:id="rId12"/>
    <p:sldId id="307" r:id="rId13"/>
    <p:sldId id="324" r:id="rId14"/>
    <p:sldId id="326" r:id="rId15"/>
    <p:sldId id="306" r:id="rId16"/>
    <p:sldId id="317" r:id="rId17"/>
    <p:sldId id="319" r:id="rId18"/>
    <p:sldId id="318" r:id="rId19"/>
    <p:sldId id="310" r:id="rId20"/>
    <p:sldId id="320" r:id="rId21"/>
    <p:sldId id="315" r:id="rId22"/>
    <p:sldId id="321" r:id="rId23"/>
    <p:sldId id="316" r:id="rId24"/>
    <p:sldId id="322" r:id="rId25"/>
    <p:sldId id="325" r:id="rId26"/>
    <p:sldId id="264" r:id="rId27"/>
    <p:sldId id="327" r:id="rId28"/>
    <p:sldId id="292" r:id="rId29"/>
  </p:sldIdLst>
  <p:sldSz cx="9144000" cy="5143500" type="screen16x9"/>
  <p:notesSz cx="6858000" cy="9144000"/>
  <p:embeddedFontLst>
    <p:embeddedFont>
      <p:font typeface="B Nazanin" panose="00000400000000000000" pitchFamily="2" charset="-78"/>
      <p:regular r:id="rId31"/>
      <p:bold r:id="rId32"/>
    </p:embeddedFont>
    <p:embeddedFont>
      <p:font typeface="Calibri" panose="020F0502020204030204" pitchFamily="34" charset="0"/>
      <p:regular r:id="rId33"/>
      <p:bold r:id="rId34"/>
      <p:italic r:id="rId35"/>
      <p:boldItalic r:id="rId36"/>
    </p:embeddedFont>
    <p:embeddedFont>
      <p:font typeface="Cambria Math" panose="02040503050406030204" pitchFamily="18" charset="0"/>
      <p:regular r:id="rId37"/>
    </p:embeddedFont>
    <p:embeddedFont>
      <p:font typeface="Garamond" panose="02020404030301010803" pitchFamily="18" charset="0"/>
      <p:regular r:id="rId38"/>
      <p:bold r:id="rId39"/>
      <p:italic r:id="rId40"/>
    </p:embeddedFont>
    <p:embeddedFont>
      <p:font typeface="Open Sans" panose="020B0606030504020204" pitchFamily="34" charset="0"/>
      <p:regular r:id="rId41"/>
    </p:embeddedFont>
    <p:embeddedFont>
      <p:font typeface="Roboto" panose="02000000000000000000" pitchFamily="2" charset="0"/>
      <p:regular r:id="rId42"/>
      <p:bold r:id="rId43"/>
      <p:italic r:id="rId44"/>
      <p:boldItalic r:id="rId45"/>
    </p:embeddedFont>
    <p:embeddedFont>
      <p:font typeface="Roboto Slab" panose="020B0604020202020204" charset="0"/>
      <p:regular r:id="rId46"/>
      <p:bold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291" autoAdjust="0"/>
  </p:normalViewPr>
  <p:slideViewPr>
    <p:cSldViewPr snapToGrid="0">
      <p:cViewPr varScale="1">
        <p:scale>
          <a:sx n="91" d="100"/>
          <a:sy n="91" d="100"/>
        </p:scale>
        <p:origin x="726" y="8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E:\HCP_Project\hcp_AgeGender_2019.csv"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E:\HCP_Project\hcp_AgeGender_2019.csv" TargetMode="Externa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hcp_AgeGender_2019!$H$2:$H$1207</cx:f>
        <cx:lvl ptCount="1206" formatCode="General">
          <cx:pt idx="0">23.5</cx:pt>
          <cx:pt idx="1">28</cx:pt>
          <cx:pt idx="2">28</cx:pt>
          <cx:pt idx="3">33</cx:pt>
          <cx:pt idx="4">28</cx:pt>
          <cx:pt idx="5">33</cx:pt>
          <cx:pt idx="6">23.5</cx:pt>
          <cx:pt idx="7">33</cx:pt>
          <cx:pt idx="8">28</cx:pt>
          <cx:pt idx="9">28</cx:pt>
          <cx:pt idx="10">28</cx:pt>
          <cx:pt idx="11">33</cx:pt>
          <cx:pt idx="12">23.5</cx:pt>
          <cx:pt idx="13">28</cx:pt>
          <cx:pt idx="14">28</cx:pt>
          <cx:pt idx="15">28</cx:pt>
          <cx:pt idx="16">23.5</cx:pt>
          <cx:pt idx="17">28</cx:pt>
          <cx:pt idx="18">28</cx:pt>
          <cx:pt idx="19">23.5</cx:pt>
          <cx:pt idx="20">28</cx:pt>
          <cx:pt idx="21">33</cx:pt>
          <cx:pt idx="22">23.5</cx:pt>
          <cx:pt idx="23">28</cx:pt>
          <cx:pt idx="24">33</cx:pt>
          <cx:pt idx="25">28</cx:pt>
          <cx:pt idx="26">28</cx:pt>
          <cx:pt idx="27">33</cx:pt>
          <cx:pt idx="28">36</cx:pt>
          <cx:pt idx="29">28</cx:pt>
          <cx:pt idx="30">33</cx:pt>
          <cx:pt idx="31">28</cx:pt>
          <cx:pt idx="32">33</cx:pt>
          <cx:pt idx="33">33</cx:pt>
          <cx:pt idx="34">33</cx:pt>
          <cx:pt idx="35">28</cx:pt>
          <cx:pt idx="36">28</cx:pt>
          <cx:pt idx="37">28</cx:pt>
          <cx:pt idx="38">23.5</cx:pt>
          <cx:pt idx="39">28</cx:pt>
          <cx:pt idx="40">36</cx:pt>
          <cx:pt idx="41">28</cx:pt>
          <cx:pt idx="42">23.5</cx:pt>
          <cx:pt idx="43">23.5</cx:pt>
          <cx:pt idx="44">23.5</cx:pt>
          <cx:pt idx="45">33</cx:pt>
          <cx:pt idx="46">23.5</cx:pt>
          <cx:pt idx="47">28</cx:pt>
          <cx:pt idx="48">33</cx:pt>
          <cx:pt idx="49">28</cx:pt>
          <cx:pt idx="50">23.5</cx:pt>
          <cx:pt idx="51">33</cx:pt>
          <cx:pt idx="52">33</cx:pt>
          <cx:pt idx="53">33</cx:pt>
          <cx:pt idx="54">33</cx:pt>
          <cx:pt idx="55">33</cx:pt>
          <cx:pt idx="56">33</cx:pt>
          <cx:pt idx="57">28</cx:pt>
          <cx:pt idx="58">28</cx:pt>
          <cx:pt idx="59">28</cx:pt>
          <cx:pt idx="60">33</cx:pt>
          <cx:pt idx="61">28</cx:pt>
          <cx:pt idx="62">33</cx:pt>
          <cx:pt idx="63">33</cx:pt>
          <cx:pt idx="64">28</cx:pt>
          <cx:pt idx="65">28</cx:pt>
          <cx:pt idx="66">33</cx:pt>
          <cx:pt idx="67">28</cx:pt>
          <cx:pt idx="68">33</cx:pt>
          <cx:pt idx="69">28</cx:pt>
          <cx:pt idx="70">23.5</cx:pt>
          <cx:pt idx="71">28</cx:pt>
          <cx:pt idx="72">33</cx:pt>
          <cx:pt idx="73">28</cx:pt>
          <cx:pt idx="74">33</cx:pt>
          <cx:pt idx="75">28</cx:pt>
          <cx:pt idx="76">28</cx:pt>
          <cx:pt idx="77">23.5</cx:pt>
          <cx:pt idx="78">33</cx:pt>
          <cx:pt idx="79">28</cx:pt>
          <cx:pt idx="80">33</cx:pt>
          <cx:pt idx="81">28</cx:pt>
          <cx:pt idx="82">33</cx:pt>
          <cx:pt idx="83">33</cx:pt>
          <cx:pt idx="84">33</cx:pt>
          <cx:pt idx="85">23.5</cx:pt>
          <cx:pt idx="86">23.5</cx:pt>
          <cx:pt idx="87">33</cx:pt>
          <cx:pt idx="88">23.5</cx:pt>
          <cx:pt idx="89">33</cx:pt>
          <cx:pt idx="90">28</cx:pt>
          <cx:pt idx="91">28</cx:pt>
          <cx:pt idx="92">28</cx:pt>
          <cx:pt idx="93">28</cx:pt>
          <cx:pt idx="94">28</cx:pt>
          <cx:pt idx="95">23.5</cx:pt>
          <cx:pt idx="96">23.5</cx:pt>
          <cx:pt idx="97">33</cx:pt>
          <cx:pt idx="98">28</cx:pt>
          <cx:pt idx="99">33</cx:pt>
          <cx:pt idx="100">28</cx:pt>
          <cx:pt idx="101">28</cx:pt>
          <cx:pt idx="102">23.5</cx:pt>
          <cx:pt idx="103">23.5</cx:pt>
          <cx:pt idx="104">28</cx:pt>
          <cx:pt idx="105">28</cx:pt>
          <cx:pt idx="106">23.5</cx:pt>
          <cx:pt idx="107">33</cx:pt>
          <cx:pt idx="108">28</cx:pt>
          <cx:pt idx="109">28</cx:pt>
          <cx:pt idx="110">28</cx:pt>
          <cx:pt idx="111">33</cx:pt>
          <cx:pt idx="112">28</cx:pt>
          <cx:pt idx="113">28</cx:pt>
          <cx:pt idx="114">33</cx:pt>
          <cx:pt idx="115">23.5</cx:pt>
          <cx:pt idx="116">28</cx:pt>
          <cx:pt idx="117">28</cx:pt>
          <cx:pt idx="118">33</cx:pt>
          <cx:pt idx="119">33</cx:pt>
          <cx:pt idx="120">33</cx:pt>
          <cx:pt idx="121">33</cx:pt>
          <cx:pt idx="122">33</cx:pt>
          <cx:pt idx="123">28</cx:pt>
          <cx:pt idx="124">33</cx:pt>
          <cx:pt idx="125">28</cx:pt>
          <cx:pt idx="126">33</cx:pt>
          <cx:pt idx="127">28</cx:pt>
          <cx:pt idx="128">28</cx:pt>
          <cx:pt idx="129">23.5</cx:pt>
          <cx:pt idx="130">33</cx:pt>
          <cx:pt idx="131">23.5</cx:pt>
          <cx:pt idx="132">28</cx:pt>
          <cx:pt idx="133">33</cx:pt>
          <cx:pt idx="134">28</cx:pt>
          <cx:pt idx="135">33</cx:pt>
          <cx:pt idx="136">28</cx:pt>
          <cx:pt idx="137">33</cx:pt>
          <cx:pt idx="138">28</cx:pt>
          <cx:pt idx="139">33</cx:pt>
          <cx:pt idx="140">33</cx:pt>
          <cx:pt idx="141">28</cx:pt>
          <cx:pt idx="142">33</cx:pt>
          <cx:pt idx="143">33</cx:pt>
          <cx:pt idx="144">33</cx:pt>
          <cx:pt idx="145">23.5</cx:pt>
          <cx:pt idx="146">23.5</cx:pt>
          <cx:pt idx="147">23.5</cx:pt>
          <cx:pt idx="148">33</cx:pt>
          <cx:pt idx="149">33</cx:pt>
          <cx:pt idx="150">33</cx:pt>
          <cx:pt idx="151">28</cx:pt>
          <cx:pt idx="152">28</cx:pt>
          <cx:pt idx="153">33</cx:pt>
          <cx:pt idx="154">33</cx:pt>
          <cx:pt idx="155">33</cx:pt>
          <cx:pt idx="156">28</cx:pt>
          <cx:pt idx="157">33</cx:pt>
          <cx:pt idx="158">28</cx:pt>
          <cx:pt idx="159">23.5</cx:pt>
          <cx:pt idx="160">33</cx:pt>
          <cx:pt idx="161">23.5</cx:pt>
          <cx:pt idx="162">28</cx:pt>
          <cx:pt idx="163">28</cx:pt>
          <cx:pt idx="164">28</cx:pt>
          <cx:pt idx="165">28</cx:pt>
          <cx:pt idx="166">28</cx:pt>
          <cx:pt idx="167">33</cx:pt>
          <cx:pt idx="168">28</cx:pt>
          <cx:pt idx="169">33</cx:pt>
          <cx:pt idx="170">23.5</cx:pt>
          <cx:pt idx="171">33</cx:pt>
          <cx:pt idx="172">28</cx:pt>
          <cx:pt idx="173">28</cx:pt>
          <cx:pt idx="174">28</cx:pt>
          <cx:pt idx="175">28</cx:pt>
          <cx:pt idx="176">28</cx:pt>
          <cx:pt idx="177">23.5</cx:pt>
          <cx:pt idx="178">23.5</cx:pt>
          <cx:pt idx="179">28</cx:pt>
          <cx:pt idx="180">28</cx:pt>
          <cx:pt idx="181">28</cx:pt>
          <cx:pt idx="182">28</cx:pt>
          <cx:pt idx="183">28</cx:pt>
          <cx:pt idx="184">33</cx:pt>
          <cx:pt idx="185">23.5</cx:pt>
          <cx:pt idx="186">28</cx:pt>
          <cx:pt idx="187">33</cx:pt>
          <cx:pt idx="188">28</cx:pt>
          <cx:pt idx="189">28</cx:pt>
          <cx:pt idx="190">28</cx:pt>
          <cx:pt idx="191">28</cx:pt>
          <cx:pt idx="192">28</cx:pt>
          <cx:pt idx="193">33</cx:pt>
          <cx:pt idx="194">33</cx:pt>
          <cx:pt idx="195">23.5</cx:pt>
          <cx:pt idx="196">23.5</cx:pt>
          <cx:pt idx="197">28</cx:pt>
          <cx:pt idx="198">23.5</cx:pt>
          <cx:pt idx="199">23.5</cx:pt>
          <cx:pt idx="200">28</cx:pt>
          <cx:pt idx="201">28</cx:pt>
          <cx:pt idx="202">33</cx:pt>
          <cx:pt idx="203">28</cx:pt>
          <cx:pt idx="204">33</cx:pt>
          <cx:pt idx="205">23.5</cx:pt>
          <cx:pt idx="206">33</cx:pt>
          <cx:pt idx="207">33</cx:pt>
          <cx:pt idx="208">33</cx:pt>
          <cx:pt idx="209">33</cx:pt>
          <cx:pt idx="210">23.5</cx:pt>
          <cx:pt idx="211">33</cx:pt>
          <cx:pt idx="212">33</cx:pt>
          <cx:pt idx="213">23.5</cx:pt>
          <cx:pt idx="214">33</cx:pt>
          <cx:pt idx="215">33</cx:pt>
          <cx:pt idx="216">33</cx:pt>
          <cx:pt idx="217">28</cx:pt>
          <cx:pt idx="218">23.5</cx:pt>
          <cx:pt idx="219">23.5</cx:pt>
          <cx:pt idx="220">33</cx:pt>
          <cx:pt idx="221">28</cx:pt>
          <cx:pt idx="222">33</cx:pt>
          <cx:pt idx="223">28</cx:pt>
          <cx:pt idx="224">28</cx:pt>
          <cx:pt idx="225">36</cx:pt>
          <cx:pt idx="226">28</cx:pt>
          <cx:pt idx="227">33</cx:pt>
          <cx:pt idx="228">33</cx:pt>
          <cx:pt idx="229">23.5</cx:pt>
          <cx:pt idx="230">28</cx:pt>
          <cx:pt idx="231">33</cx:pt>
          <cx:pt idx="232">23.5</cx:pt>
          <cx:pt idx="233">28</cx:pt>
          <cx:pt idx="234">28</cx:pt>
          <cx:pt idx="235">33</cx:pt>
          <cx:pt idx="236">28</cx:pt>
          <cx:pt idx="237">33</cx:pt>
          <cx:pt idx="238">28</cx:pt>
          <cx:pt idx="239">28</cx:pt>
          <cx:pt idx="240">28</cx:pt>
          <cx:pt idx="241">33</cx:pt>
          <cx:pt idx="242">33</cx:pt>
          <cx:pt idx="243">23.5</cx:pt>
          <cx:pt idx="244">28</cx:pt>
          <cx:pt idx="245">23.5</cx:pt>
          <cx:pt idx="246">28</cx:pt>
          <cx:pt idx="247">23.5</cx:pt>
          <cx:pt idx="248">33</cx:pt>
          <cx:pt idx="249">28</cx:pt>
          <cx:pt idx="250">28</cx:pt>
          <cx:pt idx="251">23.5</cx:pt>
          <cx:pt idx="252">28</cx:pt>
          <cx:pt idx="253">33</cx:pt>
          <cx:pt idx="254">28</cx:pt>
          <cx:pt idx="255">28</cx:pt>
          <cx:pt idx="256">33</cx:pt>
          <cx:pt idx="257">28</cx:pt>
          <cx:pt idx="258">33</cx:pt>
          <cx:pt idx="259">28</cx:pt>
          <cx:pt idx="260">23.5</cx:pt>
          <cx:pt idx="261">33</cx:pt>
          <cx:pt idx="262">33</cx:pt>
          <cx:pt idx="263">28</cx:pt>
          <cx:pt idx="264">28</cx:pt>
          <cx:pt idx="265">33</cx:pt>
          <cx:pt idx="266">28</cx:pt>
          <cx:pt idx="267">23.5</cx:pt>
          <cx:pt idx="268">28</cx:pt>
          <cx:pt idx="269">23.5</cx:pt>
          <cx:pt idx="270">33</cx:pt>
          <cx:pt idx="271">23.5</cx:pt>
          <cx:pt idx="272">28</cx:pt>
          <cx:pt idx="273">33</cx:pt>
          <cx:pt idx="274">28</cx:pt>
          <cx:pt idx="275">28</cx:pt>
          <cx:pt idx="276">28</cx:pt>
          <cx:pt idx="277">28</cx:pt>
          <cx:pt idx="278">23.5</cx:pt>
          <cx:pt idx="279">23.5</cx:pt>
          <cx:pt idx="280">33</cx:pt>
          <cx:pt idx="281">28</cx:pt>
          <cx:pt idx="282">23.5</cx:pt>
          <cx:pt idx="283">28</cx:pt>
          <cx:pt idx="284">28</cx:pt>
          <cx:pt idx="285">28</cx:pt>
          <cx:pt idx="286">33</cx:pt>
          <cx:pt idx="287">33</cx:pt>
          <cx:pt idx="288">33</cx:pt>
          <cx:pt idx="289">33</cx:pt>
          <cx:pt idx="290">33</cx:pt>
          <cx:pt idx="291">28</cx:pt>
          <cx:pt idx="292">23.5</cx:pt>
          <cx:pt idx="293">23.5</cx:pt>
          <cx:pt idx="294">28</cx:pt>
          <cx:pt idx="295">33</cx:pt>
          <cx:pt idx="296">33</cx:pt>
          <cx:pt idx="297">23.5</cx:pt>
          <cx:pt idx="298">28</cx:pt>
          <cx:pt idx="299">23.5</cx:pt>
          <cx:pt idx="300">28</cx:pt>
          <cx:pt idx="301">23.5</cx:pt>
          <cx:pt idx="302">28</cx:pt>
          <cx:pt idx="303">28</cx:pt>
          <cx:pt idx="304">28</cx:pt>
          <cx:pt idx="305">33</cx:pt>
          <cx:pt idx="306">33</cx:pt>
          <cx:pt idx="307">28</cx:pt>
          <cx:pt idx="308">33</cx:pt>
          <cx:pt idx="309">28</cx:pt>
          <cx:pt idx="310">28</cx:pt>
          <cx:pt idx="311">28</cx:pt>
          <cx:pt idx="312">23.5</cx:pt>
          <cx:pt idx="313">28</cx:pt>
          <cx:pt idx="314">23.5</cx:pt>
          <cx:pt idx="315">23.5</cx:pt>
          <cx:pt idx="316">33</cx:pt>
          <cx:pt idx="317">33</cx:pt>
          <cx:pt idx="318">33</cx:pt>
          <cx:pt idx="319">28</cx:pt>
          <cx:pt idx="320">36</cx:pt>
          <cx:pt idx="321">28</cx:pt>
          <cx:pt idx="322">33</cx:pt>
          <cx:pt idx="323">23.5</cx:pt>
          <cx:pt idx="324">33</cx:pt>
          <cx:pt idx="325">28</cx:pt>
          <cx:pt idx="326">33</cx:pt>
          <cx:pt idx="327">33</cx:pt>
          <cx:pt idx="328">28</cx:pt>
          <cx:pt idx="329">28</cx:pt>
          <cx:pt idx="330">33</cx:pt>
          <cx:pt idx="331">33</cx:pt>
          <cx:pt idx="332">28</cx:pt>
          <cx:pt idx="333">33</cx:pt>
          <cx:pt idx="334">23.5</cx:pt>
          <cx:pt idx="335">28</cx:pt>
          <cx:pt idx="336">33</cx:pt>
          <cx:pt idx="337">28</cx:pt>
          <cx:pt idx="338">28</cx:pt>
          <cx:pt idx="339">33</cx:pt>
          <cx:pt idx="340">28</cx:pt>
          <cx:pt idx="341">33</cx:pt>
          <cx:pt idx="342">23.5</cx:pt>
          <cx:pt idx="343">28</cx:pt>
          <cx:pt idx="344">28</cx:pt>
          <cx:pt idx="345">28</cx:pt>
          <cx:pt idx="346">23.5</cx:pt>
          <cx:pt idx="347">28</cx:pt>
          <cx:pt idx="348">33</cx:pt>
          <cx:pt idx="349">33</cx:pt>
          <cx:pt idx="350">33</cx:pt>
          <cx:pt idx="351">33</cx:pt>
          <cx:pt idx="352">28</cx:pt>
          <cx:pt idx="353">23.5</cx:pt>
          <cx:pt idx="354">28</cx:pt>
          <cx:pt idx="355">23.5</cx:pt>
          <cx:pt idx="356">23.5</cx:pt>
          <cx:pt idx="357">28</cx:pt>
          <cx:pt idx="358">28</cx:pt>
          <cx:pt idx="359">33</cx:pt>
          <cx:pt idx="360">28</cx:pt>
          <cx:pt idx="361">33</cx:pt>
          <cx:pt idx="362">23.5</cx:pt>
          <cx:pt idx="363">28</cx:pt>
          <cx:pt idx="364">33</cx:pt>
          <cx:pt idx="365">28</cx:pt>
          <cx:pt idx="366">28</cx:pt>
          <cx:pt idx="367">28</cx:pt>
          <cx:pt idx="368">23.5</cx:pt>
          <cx:pt idx="369">28</cx:pt>
          <cx:pt idx="370">33</cx:pt>
          <cx:pt idx="371">23.5</cx:pt>
          <cx:pt idx="372">28</cx:pt>
          <cx:pt idx="373">23.5</cx:pt>
          <cx:pt idx="374">23.5</cx:pt>
          <cx:pt idx="375">33</cx:pt>
          <cx:pt idx="376">28</cx:pt>
          <cx:pt idx="377">23.5</cx:pt>
          <cx:pt idx="378">28</cx:pt>
          <cx:pt idx="379">28</cx:pt>
          <cx:pt idx="380">33</cx:pt>
          <cx:pt idx="381">28</cx:pt>
          <cx:pt idx="382">36</cx:pt>
          <cx:pt idx="383">28</cx:pt>
          <cx:pt idx="384">28</cx:pt>
          <cx:pt idx="385">33</cx:pt>
          <cx:pt idx="386">28</cx:pt>
          <cx:pt idx="387">28</cx:pt>
          <cx:pt idx="388">28</cx:pt>
          <cx:pt idx="389">28</cx:pt>
          <cx:pt idx="390">28</cx:pt>
          <cx:pt idx="391">23.5</cx:pt>
          <cx:pt idx="392">23.5</cx:pt>
          <cx:pt idx="393">33</cx:pt>
          <cx:pt idx="394">33</cx:pt>
          <cx:pt idx="395">33</cx:pt>
          <cx:pt idx="396">28</cx:pt>
          <cx:pt idx="397">28</cx:pt>
          <cx:pt idx="398">28</cx:pt>
          <cx:pt idx="399">33</cx:pt>
          <cx:pt idx="400">23.5</cx:pt>
          <cx:pt idx="401">33</cx:pt>
          <cx:pt idx="402">23.5</cx:pt>
          <cx:pt idx="403">28</cx:pt>
          <cx:pt idx="404">33</cx:pt>
          <cx:pt idx="405">23.5</cx:pt>
          <cx:pt idx="406">23.5</cx:pt>
          <cx:pt idx="407">23.5</cx:pt>
          <cx:pt idx="408">33</cx:pt>
          <cx:pt idx="409">23.5</cx:pt>
          <cx:pt idx="410">33</cx:pt>
          <cx:pt idx="411">33</cx:pt>
          <cx:pt idx="412">33</cx:pt>
          <cx:pt idx="413">28</cx:pt>
          <cx:pt idx="414">28</cx:pt>
          <cx:pt idx="415">33</cx:pt>
          <cx:pt idx="416">28</cx:pt>
          <cx:pt idx="417">28</cx:pt>
          <cx:pt idx="418">33</cx:pt>
          <cx:pt idx="419">28</cx:pt>
          <cx:pt idx="420">33</cx:pt>
          <cx:pt idx="421">28</cx:pt>
          <cx:pt idx="422">23.5</cx:pt>
          <cx:pt idx="423">28</cx:pt>
          <cx:pt idx="424">28</cx:pt>
          <cx:pt idx="425">28</cx:pt>
          <cx:pt idx="426">23.5</cx:pt>
          <cx:pt idx="427">33</cx:pt>
          <cx:pt idx="428">33</cx:pt>
          <cx:pt idx="429">23.5</cx:pt>
          <cx:pt idx="430">33</cx:pt>
          <cx:pt idx="431">28</cx:pt>
          <cx:pt idx="432">33</cx:pt>
          <cx:pt idx="433">28</cx:pt>
          <cx:pt idx="434">28</cx:pt>
          <cx:pt idx="435">28</cx:pt>
          <cx:pt idx="436">28</cx:pt>
          <cx:pt idx="437">28</cx:pt>
          <cx:pt idx="438">33</cx:pt>
          <cx:pt idx="439">33</cx:pt>
          <cx:pt idx="440">33</cx:pt>
          <cx:pt idx="441">33</cx:pt>
          <cx:pt idx="442">36</cx:pt>
          <cx:pt idx="443">33</cx:pt>
          <cx:pt idx="444">28</cx:pt>
          <cx:pt idx="445">33</cx:pt>
          <cx:pt idx="446">33</cx:pt>
          <cx:pt idx="447">33</cx:pt>
          <cx:pt idx="448">28</cx:pt>
          <cx:pt idx="449">33</cx:pt>
          <cx:pt idx="450">33</cx:pt>
          <cx:pt idx="451">33</cx:pt>
          <cx:pt idx="452">33</cx:pt>
          <cx:pt idx="453">33</cx:pt>
          <cx:pt idx="454">33</cx:pt>
          <cx:pt idx="455">33</cx:pt>
          <cx:pt idx="456">23.5</cx:pt>
          <cx:pt idx="457">23.5</cx:pt>
          <cx:pt idx="458">28</cx:pt>
          <cx:pt idx="459">28</cx:pt>
          <cx:pt idx="460">28</cx:pt>
          <cx:pt idx="461">33</cx:pt>
          <cx:pt idx="462">28</cx:pt>
          <cx:pt idx="463">23.5</cx:pt>
          <cx:pt idx="464">33</cx:pt>
          <cx:pt idx="465">28</cx:pt>
          <cx:pt idx="466">23.5</cx:pt>
          <cx:pt idx="467">28</cx:pt>
          <cx:pt idx="468">33</cx:pt>
          <cx:pt idx="469">33</cx:pt>
          <cx:pt idx="470">23.5</cx:pt>
          <cx:pt idx="471">33</cx:pt>
          <cx:pt idx="472">28</cx:pt>
          <cx:pt idx="473">28</cx:pt>
          <cx:pt idx="474">23.5</cx:pt>
          <cx:pt idx="475">23.5</cx:pt>
          <cx:pt idx="476">28</cx:pt>
          <cx:pt idx="477">28</cx:pt>
          <cx:pt idx="478">23.5</cx:pt>
          <cx:pt idx="479">33</cx:pt>
          <cx:pt idx="480">28</cx:pt>
          <cx:pt idx="481">28</cx:pt>
          <cx:pt idx="482">33</cx:pt>
          <cx:pt idx="483">33</cx:pt>
          <cx:pt idx="484">28</cx:pt>
          <cx:pt idx="485">23.5</cx:pt>
          <cx:pt idx="486">28</cx:pt>
          <cx:pt idx="487">33</cx:pt>
          <cx:pt idx="488">23.5</cx:pt>
          <cx:pt idx="489">28</cx:pt>
          <cx:pt idx="490">28</cx:pt>
          <cx:pt idx="491">28</cx:pt>
          <cx:pt idx="492">23.5</cx:pt>
          <cx:pt idx="493">33</cx:pt>
          <cx:pt idx="494">33</cx:pt>
          <cx:pt idx="495">28</cx:pt>
          <cx:pt idx="496">33</cx:pt>
          <cx:pt idx="497">28</cx:pt>
          <cx:pt idx="498">28</cx:pt>
          <cx:pt idx="499">28</cx:pt>
          <cx:pt idx="500">23.5</cx:pt>
          <cx:pt idx="501">28</cx:pt>
          <cx:pt idx="502">28</cx:pt>
          <cx:pt idx="503">28</cx:pt>
          <cx:pt idx="504">33</cx:pt>
          <cx:pt idx="505">33</cx:pt>
          <cx:pt idx="506">33</cx:pt>
          <cx:pt idx="507">33</cx:pt>
          <cx:pt idx="508">28</cx:pt>
          <cx:pt idx="509">33</cx:pt>
          <cx:pt idx="510">23.5</cx:pt>
          <cx:pt idx="511">28</cx:pt>
          <cx:pt idx="512">33</cx:pt>
          <cx:pt idx="513">28</cx:pt>
          <cx:pt idx="514">23.5</cx:pt>
          <cx:pt idx="515">28</cx:pt>
          <cx:pt idx="516">28</cx:pt>
          <cx:pt idx="517">28</cx:pt>
          <cx:pt idx="518">28</cx:pt>
          <cx:pt idx="519">23.5</cx:pt>
          <cx:pt idx="520">28</cx:pt>
          <cx:pt idx="521">33</cx:pt>
          <cx:pt idx="522">33</cx:pt>
          <cx:pt idx="523">28</cx:pt>
          <cx:pt idx="524">28</cx:pt>
          <cx:pt idx="525">33</cx:pt>
          <cx:pt idx="526">28</cx:pt>
          <cx:pt idx="527">23.5</cx:pt>
          <cx:pt idx="528">28</cx:pt>
          <cx:pt idx="529">28</cx:pt>
          <cx:pt idx="530">33</cx:pt>
          <cx:pt idx="531">23.5</cx:pt>
          <cx:pt idx="532">23.5</cx:pt>
          <cx:pt idx="533">33</cx:pt>
          <cx:pt idx="534">33</cx:pt>
          <cx:pt idx="535">33</cx:pt>
          <cx:pt idx="536">28</cx:pt>
          <cx:pt idx="537">33</cx:pt>
          <cx:pt idx="538">28</cx:pt>
          <cx:pt idx="539">33</cx:pt>
          <cx:pt idx="540">23.5</cx:pt>
          <cx:pt idx="541">33</cx:pt>
          <cx:pt idx="542">28</cx:pt>
          <cx:pt idx="543">23.5</cx:pt>
          <cx:pt idx="544">28</cx:pt>
          <cx:pt idx="545">23.5</cx:pt>
          <cx:pt idx="546">28</cx:pt>
          <cx:pt idx="547">23.5</cx:pt>
          <cx:pt idx="548">28</cx:pt>
          <cx:pt idx="549">23.5</cx:pt>
          <cx:pt idx="550">23.5</cx:pt>
          <cx:pt idx="551">36</cx:pt>
          <cx:pt idx="552">28</cx:pt>
          <cx:pt idx="553">33</cx:pt>
          <cx:pt idx="554">28</cx:pt>
          <cx:pt idx="555">23.5</cx:pt>
          <cx:pt idx="556">28</cx:pt>
          <cx:pt idx="557">28</cx:pt>
          <cx:pt idx="558">28</cx:pt>
          <cx:pt idx="559">28</cx:pt>
          <cx:pt idx="560">33</cx:pt>
          <cx:pt idx="561">28</cx:pt>
          <cx:pt idx="562">33</cx:pt>
          <cx:pt idx="563">28</cx:pt>
          <cx:pt idx="564">23.5</cx:pt>
          <cx:pt idx="565">33</cx:pt>
          <cx:pt idx="566">28</cx:pt>
          <cx:pt idx="567">33</cx:pt>
          <cx:pt idx="568">28</cx:pt>
          <cx:pt idx="569">23.5</cx:pt>
          <cx:pt idx="570">23.5</cx:pt>
          <cx:pt idx="571">33</cx:pt>
          <cx:pt idx="572">28</cx:pt>
          <cx:pt idx="573">28</cx:pt>
          <cx:pt idx="574">33</cx:pt>
          <cx:pt idx="575">33</cx:pt>
          <cx:pt idx="576">28</cx:pt>
          <cx:pt idx="577">23.5</cx:pt>
          <cx:pt idx="578">28</cx:pt>
          <cx:pt idx="579">33</cx:pt>
          <cx:pt idx="580">33</cx:pt>
          <cx:pt idx="581">33</cx:pt>
          <cx:pt idx="582">33</cx:pt>
          <cx:pt idx="583">28</cx:pt>
          <cx:pt idx="584">33</cx:pt>
          <cx:pt idx="585">36</cx:pt>
          <cx:pt idx="586">28</cx:pt>
          <cx:pt idx="587">23.5</cx:pt>
          <cx:pt idx="588">23.5</cx:pt>
          <cx:pt idx="589">23.5</cx:pt>
          <cx:pt idx="590">28</cx:pt>
          <cx:pt idx="591">33</cx:pt>
          <cx:pt idx="592">28</cx:pt>
          <cx:pt idx="593">28</cx:pt>
          <cx:pt idx="594">33</cx:pt>
          <cx:pt idx="595">36</cx:pt>
          <cx:pt idx="596">23.5</cx:pt>
          <cx:pt idx="597">28</cx:pt>
          <cx:pt idx="598">33</cx:pt>
          <cx:pt idx="599">28</cx:pt>
          <cx:pt idx="600">28</cx:pt>
          <cx:pt idx="601">23.5</cx:pt>
          <cx:pt idx="602">28</cx:pt>
          <cx:pt idx="603">23.5</cx:pt>
          <cx:pt idx="604">33</cx:pt>
          <cx:pt idx="605">28</cx:pt>
          <cx:pt idx="606">33</cx:pt>
          <cx:pt idx="607">23.5</cx:pt>
          <cx:pt idx="608">28</cx:pt>
          <cx:pt idx="609">23.5</cx:pt>
          <cx:pt idx="610">28</cx:pt>
          <cx:pt idx="611">28</cx:pt>
          <cx:pt idx="612">33</cx:pt>
          <cx:pt idx="613">23.5</cx:pt>
          <cx:pt idx="614">23.5</cx:pt>
          <cx:pt idx="615">23.5</cx:pt>
          <cx:pt idx="616">33</cx:pt>
          <cx:pt idx="617">23.5</cx:pt>
          <cx:pt idx="618">23.5</cx:pt>
          <cx:pt idx="619">33</cx:pt>
          <cx:pt idx="620">28</cx:pt>
          <cx:pt idx="621">28</cx:pt>
          <cx:pt idx="622">28</cx:pt>
          <cx:pt idx="623">28</cx:pt>
          <cx:pt idx="624">28</cx:pt>
          <cx:pt idx="625">33</cx:pt>
          <cx:pt idx="626">28</cx:pt>
          <cx:pt idx="627">33</cx:pt>
          <cx:pt idx="628">33</cx:pt>
          <cx:pt idx="629">23.5</cx:pt>
          <cx:pt idx="630">28</cx:pt>
          <cx:pt idx="631">28</cx:pt>
          <cx:pt idx="632">33</cx:pt>
          <cx:pt idx="633">28</cx:pt>
          <cx:pt idx="634">28</cx:pt>
          <cx:pt idx="635">23.5</cx:pt>
          <cx:pt idx="636">33</cx:pt>
          <cx:pt idx="637">28</cx:pt>
          <cx:pt idx="638">33</cx:pt>
          <cx:pt idx="639">33</cx:pt>
          <cx:pt idx="640">28</cx:pt>
          <cx:pt idx="641">33</cx:pt>
          <cx:pt idx="642">28</cx:pt>
          <cx:pt idx="643">33</cx:pt>
          <cx:pt idx="644">33</cx:pt>
          <cx:pt idx="645">33</cx:pt>
          <cx:pt idx="646">33</cx:pt>
          <cx:pt idx="647">28</cx:pt>
          <cx:pt idx="648">28</cx:pt>
          <cx:pt idx="649">23.5</cx:pt>
          <cx:pt idx="650">28</cx:pt>
          <cx:pt idx="651">28</cx:pt>
          <cx:pt idx="652">28</cx:pt>
          <cx:pt idx="653">23.5</cx:pt>
          <cx:pt idx="654">33</cx:pt>
          <cx:pt idx="655">28</cx:pt>
          <cx:pt idx="656">23.5</cx:pt>
          <cx:pt idx="657">33</cx:pt>
          <cx:pt idx="658">28</cx:pt>
          <cx:pt idx="659">23.5</cx:pt>
          <cx:pt idx="660">33</cx:pt>
          <cx:pt idx="661">28</cx:pt>
          <cx:pt idx="662">28</cx:pt>
          <cx:pt idx="663">23.5</cx:pt>
          <cx:pt idx="664">28</cx:pt>
          <cx:pt idx="665">33</cx:pt>
          <cx:pt idx="666">33</cx:pt>
          <cx:pt idx="667">28</cx:pt>
          <cx:pt idx="668">28</cx:pt>
          <cx:pt idx="669">28</cx:pt>
          <cx:pt idx="670">33</cx:pt>
          <cx:pt idx="671">28</cx:pt>
          <cx:pt idx="672">33</cx:pt>
          <cx:pt idx="673">28</cx:pt>
          <cx:pt idx="674">33</cx:pt>
          <cx:pt idx="675">33</cx:pt>
          <cx:pt idx="676">23.5</cx:pt>
          <cx:pt idx="677">23.5</cx:pt>
          <cx:pt idx="678">28</cx:pt>
          <cx:pt idx="679">23.5</cx:pt>
          <cx:pt idx="680">28</cx:pt>
          <cx:pt idx="681">28</cx:pt>
          <cx:pt idx="682">33</cx:pt>
          <cx:pt idx="683">33</cx:pt>
          <cx:pt idx="684">33</cx:pt>
          <cx:pt idx="685">23.5</cx:pt>
          <cx:pt idx="686">33</cx:pt>
          <cx:pt idx="687">23.5</cx:pt>
          <cx:pt idx="688">28</cx:pt>
          <cx:pt idx="689">28</cx:pt>
          <cx:pt idx="690">33</cx:pt>
          <cx:pt idx="691">28</cx:pt>
          <cx:pt idx="692">23.5</cx:pt>
          <cx:pt idx="693">28</cx:pt>
          <cx:pt idx="694">28</cx:pt>
          <cx:pt idx="695">28</cx:pt>
          <cx:pt idx="696">28</cx:pt>
          <cx:pt idx="697">33</cx:pt>
          <cx:pt idx="698">33</cx:pt>
          <cx:pt idx="699">33</cx:pt>
          <cx:pt idx="700">33</cx:pt>
          <cx:pt idx="701">28</cx:pt>
          <cx:pt idx="702">28</cx:pt>
          <cx:pt idx="703">28</cx:pt>
          <cx:pt idx="704">33</cx:pt>
          <cx:pt idx="705">23.5</cx:pt>
          <cx:pt idx="706">28</cx:pt>
          <cx:pt idx="707">28</cx:pt>
          <cx:pt idx="708">33</cx:pt>
          <cx:pt idx="709">28</cx:pt>
          <cx:pt idx="710">28</cx:pt>
          <cx:pt idx="711">28</cx:pt>
          <cx:pt idx="712">28</cx:pt>
          <cx:pt idx="713">23.5</cx:pt>
          <cx:pt idx="714">23.5</cx:pt>
          <cx:pt idx="715">28</cx:pt>
          <cx:pt idx="716">23.5</cx:pt>
          <cx:pt idx="717">23.5</cx:pt>
          <cx:pt idx="718">28</cx:pt>
          <cx:pt idx="719">33</cx:pt>
          <cx:pt idx="720">23.5</cx:pt>
          <cx:pt idx="721">28</cx:pt>
          <cx:pt idx="722">23.5</cx:pt>
          <cx:pt idx="723">28</cx:pt>
          <cx:pt idx="724">28</cx:pt>
          <cx:pt idx="725">28</cx:pt>
          <cx:pt idx="726">28</cx:pt>
          <cx:pt idx="727">28</cx:pt>
          <cx:pt idx="728">33</cx:pt>
          <cx:pt idx="729">33</cx:pt>
          <cx:pt idx="730">28</cx:pt>
          <cx:pt idx="731">33</cx:pt>
          <cx:pt idx="732">28</cx:pt>
          <cx:pt idx="733">28</cx:pt>
          <cx:pt idx="734">23.5</cx:pt>
          <cx:pt idx="735">28</cx:pt>
          <cx:pt idx="736">33</cx:pt>
          <cx:pt idx="737">28</cx:pt>
          <cx:pt idx="738">33</cx:pt>
          <cx:pt idx="739">28</cx:pt>
          <cx:pt idx="740">28</cx:pt>
          <cx:pt idx="741">28</cx:pt>
          <cx:pt idx="742">28</cx:pt>
          <cx:pt idx="743">33</cx:pt>
          <cx:pt idx="744">28</cx:pt>
          <cx:pt idx="745">28</cx:pt>
          <cx:pt idx="746">28</cx:pt>
          <cx:pt idx="747">23.5</cx:pt>
          <cx:pt idx="748">33</cx:pt>
          <cx:pt idx="749">33</cx:pt>
          <cx:pt idx="750">33</cx:pt>
          <cx:pt idx="751">28</cx:pt>
          <cx:pt idx="752">28</cx:pt>
          <cx:pt idx="753">23.5</cx:pt>
          <cx:pt idx="754">28</cx:pt>
          <cx:pt idx="755">28</cx:pt>
          <cx:pt idx="756">28</cx:pt>
          <cx:pt idx="757">33</cx:pt>
          <cx:pt idx="758">33</cx:pt>
          <cx:pt idx="759">33</cx:pt>
          <cx:pt idx="760">33</cx:pt>
          <cx:pt idx="761">28</cx:pt>
          <cx:pt idx="762">28</cx:pt>
          <cx:pt idx="763">28</cx:pt>
          <cx:pt idx="764">33</cx:pt>
          <cx:pt idx="765">28</cx:pt>
          <cx:pt idx="766">28</cx:pt>
          <cx:pt idx="767">33</cx:pt>
          <cx:pt idx="768">33</cx:pt>
          <cx:pt idx="769">33</cx:pt>
          <cx:pt idx="770">33</cx:pt>
          <cx:pt idx="771">28</cx:pt>
          <cx:pt idx="772">28</cx:pt>
          <cx:pt idx="773">33</cx:pt>
          <cx:pt idx="774">33</cx:pt>
          <cx:pt idx="775">33</cx:pt>
          <cx:pt idx="776">33</cx:pt>
          <cx:pt idx="777">23.5</cx:pt>
          <cx:pt idx="778">28</cx:pt>
          <cx:pt idx="779">33</cx:pt>
          <cx:pt idx="780">23.5</cx:pt>
          <cx:pt idx="781">28</cx:pt>
          <cx:pt idx="782">33</cx:pt>
          <cx:pt idx="783">33</cx:pt>
          <cx:pt idx="784">28</cx:pt>
          <cx:pt idx="785">33</cx:pt>
          <cx:pt idx="786">28</cx:pt>
          <cx:pt idx="787">28</cx:pt>
          <cx:pt idx="788">28</cx:pt>
          <cx:pt idx="789">28</cx:pt>
          <cx:pt idx="790">28</cx:pt>
          <cx:pt idx="791">28</cx:pt>
          <cx:pt idx="792">23.5</cx:pt>
          <cx:pt idx="793">33</cx:pt>
          <cx:pt idx="794">33</cx:pt>
          <cx:pt idx="795">33</cx:pt>
          <cx:pt idx="796">23.5</cx:pt>
          <cx:pt idx="797">23.5</cx:pt>
          <cx:pt idx="798">28</cx:pt>
          <cx:pt idx="799">28</cx:pt>
          <cx:pt idx="800">28</cx:pt>
          <cx:pt idx="801">33</cx:pt>
          <cx:pt idx="802">28</cx:pt>
          <cx:pt idx="803">33</cx:pt>
          <cx:pt idx="804">33</cx:pt>
          <cx:pt idx="805">28</cx:pt>
          <cx:pt idx="806">33</cx:pt>
          <cx:pt idx="807">28</cx:pt>
          <cx:pt idx="808">23.5</cx:pt>
          <cx:pt idx="809">23.5</cx:pt>
          <cx:pt idx="810">33</cx:pt>
          <cx:pt idx="811">33</cx:pt>
          <cx:pt idx="812">23.5</cx:pt>
          <cx:pt idx="813">33</cx:pt>
          <cx:pt idx="814">33</cx:pt>
          <cx:pt idx="815">28</cx:pt>
          <cx:pt idx="816">33</cx:pt>
          <cx:pt idx="817">23.5</cx:pt>
          <cx:pt idx="818">28</cx:pt>
          <cx:pt idx="819">28</cx:pt>
          <cx:pt idx="820">28</cx:pt>
          <cx:pt idx="821">28</cx:pt>
          <cx:pt idx="822">28</cx:pt>
          <cx:pt idx="823">28</cx:pt>
          <cx:pt idx="824">33</cx:pt>
          <cx:pt idx="825">28</cx:pt>
          <cx:pt idx="826">23.5</cx:pt>
          <cx:pt idx="827">33</cx:pt>
          <cx:pt idx="828">23.5</cx:pt>
          <cx:pt idx="829">23.5</cx:pt>
          <cx:pt idx="830">28</cx:pt>
          <cx:pt idx="831">33</cx:pt>
          <cx:pt idx="832">23.5</cx:pt>
          <cx:pt idx="833">28</cx:pt>
          <cx:pt idx="834">28</cx:pt>
          <cx:pt idx="835">33</cx:pt>
          <cx:pt idx="836">23.5</cx:pt>
          <cx:pt idx="837">28</cx:pt>
          <cx:pt idx="838">28</cx:pt>
          <cx:pt idx="839">28</cx:pt>
          <cx:pt idx="840">28</cx:pt>
          <cx:pt idx="841">33</cx:pt>
          <cx:pt idx="842">23.5</cx:pt>
          <cx:pt idx="843">33</cx:pt>
          <cx:pt idx="844">28</cx:pt>
          <cx:pt idx="845">33</cx:pt>
          <cx:pt idx="846">28</cx:pt>
          <cx:pt idx="847">28</cx:pt>
          <cx:pt idx="848">33</cx:pt>
          <cx:pt idx="849">28</cx:pt>
          <cx:pt idx="850">23.5</cx:pt>
          <cx:pt idx="851">28</cx:pt>
          <cx:pt idx="852">28</cx:pt>
          <cx:pt idx="853">23.5</cx:pt>
          <cx:pt idx="854">28</cx:pt>
          <cx:pt idx="855">23.5</cx:pt>
          <cx:pt idx="856">33</cx:pt>
          <cx:pt idx="857">33</cx:pt>
          <cx:pt idx="858">33</cx:pt>
          <cx:pt idx="859">33</cx:pt>
          <cx:pt idx="860">28</cx:pt>
          <cx:pt idx="861">23.5</cx:pt>
          <cx:pt idx="862">23.5</cx:pt>
          <cx:pt idx="863">33</cx:pt>
          <cx:pt idx="864">33</cx:pt>
          <cx:pt idx="865">33</cx:pt>
          <cx:pt idx="866">23.5</cx:pt>
          <cx:pt idx="867">23.5</cx:pt>
          <cx:pt idx="868">28</cx:pt>
          <cx:pt idx="869">33</cx:pt>
          <cx:pt idx="870">33</cx:pt>
          <cx:pt idx="871">33</cx:pt>
          <cx:pt idx="872">23.5</cx:pt>
          <cx:pt idx="873">28</cx:pt>
          <cx:pt idx="874">33</cx:pt>
          <cx:pt idx="875">28</cx:pt>
          <cx:pt idx="876">23.5</cx:pt>
          <cx:pt idx="877">33</cx:pt>
          <cx:pt idx="878">28</cx:pt>
          <cx:pt idx="879">33</cx:pt>
          <cx:pt idx="880">28</cx:pt>
          <cx:pt idx="881">28</cx:pt>
          <cx:pt idx="882">23.5</cx:pt>
          <cx:pt idx="883">28</cx:pt>
          <cx:pt idx="884">33</cx:pt>
          <cx:pt idx="885">28</cx:pt>
          <cx:pt idx="886">23.5</cx:pt>
          <cx:pt idx="887">33</cx:pt>
          <cx:pt idx="888">33</cx:pt>
          <cx:pt idx="889">33</cx:pt>
          <cx:pt idx="890">28</cx:pt>
          <cx:pt idx="891">28</cx:pt>
          <cx:pt idx="892">33</cx:pt>
          <cx:pt idx="893">33</cx:pt>
          <cx:pt idx="894">28</cx:pt>
          <cx:pt idx="895">28</cx:pt>
          <cx:pt idx="896">33</cx:pt>
          <cx:pt idx="897">23.5</cx:pt>
          <cx:pt idx="898">33</cx:pt>
          <cx:pt idx="899">23.5</cx:pt>
          <cx:pt idx="900">33</cx:pt>
          <cx:pt idx="901">33</cx:pt>
          <cx:pt idx="902">33</cx:pt>
          <cx:pt idx="903">28</cx:pt>
          <cx:pt idx="904">28</cx:pt>
          <cx:pt idx="905">28</cx:pt>
          <cx:pt idx="906">33</cx:pt>
          <cx:pt idx="907">23.5</cx:pt>
          <cx:pt idx="908">23.5</cx:pt>
          <cx:pt idx="909">33</cx:pt>
          <cx:pt idx="910">28</cx:pt>
          <cx:pt idx="911">33</cx:pt>
          <cx:pt idx="912">28</cx:pt>
          <cx:pt idx="913">23.5</cx:pt>
          <cx:pt idx="914">33</cx:pt>
          <cx:pt idx="915">28</cx:pt>
          <cx:pt idx="916">23.5</cx:pt>
          <cx:pt idx="917">23.5</cx:pt>
          <cx:pt idx="918">33</cx:pt>
          <cx:pt idx="919">33</cx:pt>
          <cx:pt idx="920">23.5</cx:pt>
          <cx:pt idx="921">28</cx:pt>
          <cx:pt idx="922">28</cx:pt>
          <cx:pt idx="923">28</cx:pt>
          <cx:pt idx="924">23.5</cx:pt>
          <cx:pt idx="925">28</cx:pt>
          <cx:pt idx="926">23.5</cx:pt>
          <cx:pt idx="927">28</cx:pt>
          <cx:pt idx="928">23.5</cx:pt>
          <cx:pt idx="929">28</cx:pt>
          <cx:pt idx="930">28</cx:pt>
          <cx:pt idx="931">23.5</cx:pt>
          <cx:pt idx="932">33</cx:pt>
          <cx:pt idx="933">28</cx:pt>
          <cx:pt idx="934">23.5</cx:pt>
          <cx:pt idx="935">33</cx:pt>
          <cx:pt idx="936">28</cx:pt>
          <cx:pt idx="937">28</cx:pt>
          <cx:pt idx="938">33</cx:pt>
          <cx:pt idx="939">23.5</cx:pt>
          <cx:pt idx="940">28</cx:pt>
          <cx:pt idx="941">23.5</cx:pt>
          <cx:pt idx="942">23.5</cx:pt>
          <cx:pt idx="943">28</cx:pt>
          <cx:pt idx="944">33</cx:pt>
          <cx:pt idx="945">33</cx:pt>
          <cx:pt idx="946">33</cx:pt>
          <cx:pt idx="947">28</cx:pt>
          <cx:pt idx="948">23.5</cx:pt>
          <cx:pt idx="949">33</cx:pt>
          <cx:pt idx="950">28</cx:pt>
          <cx:pt idx="951">28</cx:pt>
          <cx:pt idx="952">28</cx:pt>
          <cx:pt idx="953">33</cx:pt>
          <cx:pt idx="954">33</cx:pt>
          <cx:pt idx="955">28</cx:pt>
          <cx:pt idx="956">23.5</cx:pt>
          <cx:pt idx="957">23.5</cx:pt>
          <cx:pt idx="958">28</cx:pt>
          <cx:pt idx="959">28</cx:pt>
          <cx:pt idx="960">23.5</cx:pt>
          <cx:pt idx="961">28</cx:pt>
          <cx:pt idx="962">33</cx:pt>
          <cx:pt idx="963">23.5</cx:pt>
          <cx:pt idx="964">33</cx:pt>
          <cx:pt idx="965">28</cx:pt>
          <cx:pt idx="966">33</cx:pt>
          <cx:pt idx="967">33</cx:pt>
          <cx:pt idx="968">33</cx:pt>
          <cx:pt idx="969">28</cx:pt>
          <cx:pt idx="970">33</cx:pt>
          <cx:pt idx="971">28</cx:pt>
          <cx:pt idx="972">28</cx:pt>
          <cx:pt idx="973">23.5</cx:pt>
          <cx:pt idx="974">33</cx:pt>
          <cx:pt idx="975">28</cx:pt>
          <cx:pt idx="976">28</cx:pt>
          <cx:pt idx="977">33</cx:pt>
          <cx:pt idx="978">23.5</cx:pt>
          <cx:pt idx="979">28</cx:pt>
          <cx:pt idx="980">23.5</cx:pt>
          <cx:pt idx="981">28</cx:pt>
          <cx:pt idx="982">33</cx:pt>
          <cx:pt idx="983">36</cx:pt>
          <cx:pt idx="984">28</cx:pt>
          <cx:pt idx="985">23.5</cx:pt>
          <cx:pt idx="986">33</cx:pt>
          <cx:pt idx="987">33</cx:pt>
          <cx:pt idx="988">23.5</cx:pt>
          <cx:pt idx="989">28</cx:pt>
          <cx:pt idx="990">33</cx:pt>
          <cx:pt idx="991">23.5</cx:pt>
          <cx:pt idx="992">28</cx:pt>
          <cx:pt idx="993">33</cx:pt>
          <cx:pt idx="994">33</cx:pt>
          <cx:pt idx="995">28</cx:pt>
          <cx:pt idx="996">33</cx:pt>
          <cx:pt idx="997">23.5</cx:pt>
          <cx:pt idx="998">28</cx:pt>
          <cx:pt idx="999">33</cx:pt>
          <cx:pt idx="1000">33</cx:pt>
          <cx:pt idx="1001">28</cx:pt>
          <cx:pt idx="1002">33</cx:pt>
          <cx:pt idx="1003">33</cx:pt>
          <cx:pt idx="1004">28</cx:pt>
          <cx:pt idx="1005">23.5</cx:pt>
          <cx:pt idx="1006">33</cx:pt>
          <cx:pt idx="1007">23.5</cx:pt>
          <cx:pt idx="1008">28</cx:pt>
          <cx:pt idx="1009">28</cx:pt>
          <cx:pt idx="1010">23.5</cx:pt>
          <cx:pt idx="1011">23.5</cx:pt>
          <cx:pt idx="1012">23.5</cx:pt>
          <cx:pt idx="1013">28</cx:pt>
          <cx:pt idx="1014">23.5</cx:pt>
          <cx:pt idx="1015">33</cx:pt>
          <cx:pt idx="1016">33</cx:pt>
          <cx:pt idx="1017">33</cx:pt>
          <cx:pt idx="1018">23.5</cx:pt>
          <cx:pt idx="1019">33</cx:pt>
          <cx:pt idx="1020">23.5</cx:pt>
          <cx:pt idx="1021">23.5</cx:pt>
          <cx:pt idx="1022">28</cx:pt>
          <cx:pt idx="1023">33</cx:pt>
          <cx:pt idx="1024">33</cx:pt>
          <cx:pt idx="1025">33</cx:pt>
          <cx:pt idx="1026">33</cx:pt>
          <cx:pt idx="1027">23.5</cx:pt>
          <cx:pt idx="1028">33</cx:pt>
          <cx:pt idx="1029">23.5</cx:pt>
          <cx:pt idx="1030">28</cx:pt>
          <cx:pt idx="1031">28</cx:pt>
          <cx:pt idx="1032">28</cx:pt>
          <cx:pt idx="1033">23.5</cx:pt>
          <cx:pt idx="1034">28</cx:pt>
          <cx:pt idx="1035">23.5</cx:pt>
          <cx:pt idx="1036">36</cx:pt>
          <cx:pt idx="1037">33</cx:pt>
          <cx:pt idx="1038">28</cx:pt>
          <cx:pt idx="1039">28</cx:pt>
          <cx:pt idx="1040">28</cx:pt>
          <cx:pt idx="1041">28</cx:pt>
          <cx:pt idx="1042">28</cx:pt>
          <cx:pt idx="1043">28</cx:pt>
          <cx:pt idx="1044">28</cx:pt>
          <cx:pt idx="1045">28</cx:pt>
          <cx:pt idx="1046">28</cx:pt>
          <cx:pt idx="1047">28</cx:pt>
          <cx:pt idx="1048">28</cx:pt>
          <cx:pt idx="1049">28</cx:pt>
          <cx:pt idx="1050">28</cx:pt>
          <cx:pt idx="1051">28</cx:pt>
          <cx:pt idx="1052">33</cx:pt>
          <cx:pt idx="1053">23.5</cx:pt>
          <cx:pt idx="1054">28</cx:pt>
          <cx:pt idx="1055">33</cx:pt>
          <cx:pt idx="1056">33</cx:pt>
          <cx:pt idx="1057">33</cx:pt>
          <cx:pt idx="1058">28</cx:pt>
          <cx:pt idx="1059">33</cx:pt>
          <cx:pt idx="1060">33</cx:pt>
          <cx:pt idx="1061">36</cx:pt>
          <cx:pt idx="1062">23.5</cx:pt>
          <cx:pt idx="1063">28</cx:pt>
          <cx:pt idx="1064">23.5</cx:pt>
          <cx:pt idx="1065">23.5</cx:pt>
          <cx:pt idx="1066">33</cx:pt>
          <cx:pt idx="1067">28</cx:pt>
          <cx:pt idx="1068">28</cx:pt>
          <cx:pt idx="1069">33</cx:pt>
          <cx:pt idx="1070">23.5</cx:pt>
          <cx:pt idx="1071">33</cx:pt>
          <cx:pt idx="1072">28</cx:pt>
          <cx:pt idx="1073">28</cx:pt>
          <cx:pt idx="1074">23.5</cx:pt>
          <cx:pt idx="1075">28</cx:pt>
          <cx:pt idx="1076">33</cx:pt>
          <cx:pt idx="1077">33</cx:pt>
          <cx:pt idx="1078">33</cx:pt>
          <cx:pt idx="1079">28</cx:pt>
          <cx:pt idx="1080">28</cx:pt>
          <cx:pt idx="1081">33</cx:pt>
          <cx:pt idx="1082">28</cx:pt>
          <cx:pt idx="1083">28</cx:pt>
          <cx:pt idx="1084">33</cx:pt>
          <cx:pt idx="1085">28</cx:pt>
          <cx:pt idx="1086">28</cx:pt>
          <cx:pt idx="1087">28</cx:pt>
          <cx:pt idx="1088">28</cx:pt>
          <cx:pt idx="1089">23.5</cx:pt>
          <cx:pt idx="1090">28</cx:pt>
          <cx:pt idx="1091">28</cx:pt>
          <cx:pt idx="1092">33</cx:pt>
          <cx:pt idx="1093">28</cx:pt>
          <cx:pt idx="1094">28</cx:pt>
          <cx:pt idx="1095">33</cx:pt>
          <cx:pt idx="1096">28</cx:pt>
          <cx:pt idx="1097">28</cx:pt>
          <cx:pt idx="1098">33</cx:pt>
          <cx:pt idx="1099">33</cx:pt>
          <cx:pt idx="1100">33</cx:pt>
          <cx:pt idx="1101">23.5</cx:pt>
          <cx:pt idx="1102">28</cx:pt>
          <cx:pt idx="1103">33</cx:pt>
          <cx:pt idx="1104">33</cx:pt>
          <cx:pt idx="1105">33</cx:pt>
          <cx:pt idx="1106">23.5</cx:pt>
          <cx:pt idx="1107">33</cx:pt>
          <cx:pt idx="1108">33</cx:pt>
          <cx:pt idx="1109">23.5</cx:pt>
          <cx:pt idx="1110">23.5</cx:pt>
          <cx:pt idx="1111">23.5</cx:pt>
          <cx:pt idx="1112">33</cx:pt>
          <cx:pt idx="1113">28</cx:pt>
          <cx:pt idx="1114">28</cx:pt>
          <cx:pt idx="1115">28</cx:pt>
          <cx:pt idx="1116">33</cx:pt>
          <cx:pt idx="1117">28</cx:pt>
          <cx:pt idx="1118">23.5</cx:pt>
          <cx:pt idx="1119">28</cx:pt>
          <cx:pt idx="1120">33</cx:pt>
          <cx:pt idx="1121">23.5</cx:pt>
          <cx:pt idx="1122">28</cx:pt>
          <cx:pt idx="1123">23.5</cx:pt>
          <cx:pt idx="1124">28</cx:pt>
          <cx:pt idx="1125">33</cx:pt>
          <cx:pt idx="1126">28</cx:pt>
          <cx:pt idx="1127">33</cx:pt>
          <cx:pt idx="1128">33</cx:pt>
          <cx:pt idx="1129">28</cx:pt>
          <cx:pt idx="1130">23.5</cx:pt>
          <cx:pt idx="1131">33</cx:pt>
          <cx:pt idx="1132">28</cx:pt>
          <cx:pt idx="1133">33</cx:pt>
          <cx:pt idx="1134">28</cx:pt>
          <cx:pt idx="1135">33</cx:pt>
          <cx:pt idx="1136">28</cx:pt>
          <cx:pt idx="1137">28</cx:pt>
          <cx:pt idx="1138">33</cx:pt>
          <cx:pt idx="1139">28</cx:pt>
          <cx:pt idx="1140">33</cx:pt>
          <cx:pt idx="1141">28</cx:pt>
          <cx:pt idx="1142">28</cx:pt>
          <cx:pt idx="1143">28</cx:pt>
          <cx:pt idx="1144">28</cx:pt>
          <cx:pt idx="1145">36</cx:pt>
          <cx:pt idx="1146">33</cx:pt>
          <cx:pt idx="1147">36</cx:pt>
          <cx:pt idx="1148">33</cx:pt>
          <cx:pt idx="1149">28</cx:pt>
          <cx:pt idx="1150">28</cx:pt>
          <cx:pt idx="1151">28</cx:pt>
          <cx:pt idx="1152">33</cx:pt>
          <cx:pt idx="1153">28</cx:pt>
          <cx:pt idx="1154">33</cx:pt>
          <cx:pt idx="1155">23.5</cx:pt>
          <cx:pt idx="1156">33</cx:pt>
          <cx:pt idx="1157">33</cx:pt>
          <cx:pt idx="1158">33</cx:pt>
          <cx:pt idx="1159">33</cx:pt>
          <cx:pt idx="1160">28</cx:pt>
          <cx:pt idx="1161">28</cx:pt>
          <cx:pt idx="1162">28</cx:pt>
          <cx:pt idx="1163">23.5</cx:pt>
          <cx:pt idx="1164">28</cx:pt>
          <cx:pt idx="1165">23.5</cx:pt>
          <cx:pt idx="1166">28</cx:pt>
          <cx:pt idx="1167">28</cx:pt>
          <cx:pt idx="1168">28</cx:pt>
          <cx:pt idx="1169">23.5</cx:pt>
          <cx:pt idx="1170">28</cx:pt>
          <cx:pt idx="1171">28</cx:pt>
          <cx:pt idx="1172">33</cx:pt>
          <cx:pt idx="1173">28</cx:pt>
          <cx:pt idx="1174">33</cx:pt>
          <cx:pt idx="1175">23.5</cx:pt>
          <cx:pt idx="1176">33</cx:pt>
          <cx:pt idx="1177">28</cx:pt>
          <cx:pt idx="1178">28</cx:pt>
          <cx:pt idx="1179">28</cx:pt>
          <cx:pt idx="1180">33</cx:pt>
          <cx:pt idx="1181">28</cx:pt>
          <cx:pt idx="1182">28</cx:pt>
          <cx:pt idx="1183">33</cx:pt>
          <cx:pt idx="1184">33</cx:pt>
          <cx:pt idx="1185">23.5</cx:pt>
          <cx:pt idx="1186">33</cx:pt>
          <cx:pt idx="1187">23.5</cx:pt>
          <cx:pt idx="1188">28</cx:pt>
          <cx:pt idx="1189">33</cx:pt>
          <cx:pt idx="1190">23.5</cx:pt>
          <cx:pt idx="1191">33</cx:pt>
          <cx:pt idx="1192">33</cx:pt>
          <cx:pt idx="1193">28</cx:pt>
          <cx:pt idx="1194">28</cx:pt>
          <cx:pt idx="1195">23.5</cx:pt>
          <cx:pt idx="1196">28</cx:pt>
          <cx:pt idx="1197">33</cx:pt>
          <cx:pt idx="1198">23.5</cx:pt>
          <cx:pt idx="1199">28</cx:pt>
          <cx:pt idx="1200">33</cx:pt>
          <cx:pt idx="1201">33</cx:pt>
          <cx:pt idx="1202">28</cx:pt>
          <cx:pt idx="1203">28</cx:pt>
          <cx:pt idx="1204">23.5</cx:pt>
          <cx:pt idx="1205">28</cx:pt>
        </cx:lvl>
      </cx:numDim>
    </cx:data>
  </cx:chartData>
  <cx:chart>
    <cx:title pos="t" align="ctr" overlay="0">
      <cx:tx>
        <cx:txData>
          <cx:v>Age Distribution of fMRI Subjects</cx:v>
        </cx:txData>
      </cx:tx>
      <cx:txPr>
        <a:bodyPr spcFirstLastPara="1" vertOverflow="ellipsis" horzOverflow="overflow" wrap="square" lIns="0" tIns="0" rIns="0" bIns="0" anchor="ctr" anchorCtr="1"/>
        <a:lstStyle/>
        <a:p>
          <a:pPr algn="ctr" rtl="0">
            <a:defRPr/>
          </a:pPr>
          <a:r>
            <a:rPr lang="en-US" sz="1400" b="0" i="0" u="none" strike="noStrike" baseline="0" dirty="0">
              <a:solidFill>
                <a:schemeClr val="tx1"/>
              </a:solidFill>
              <a:latin typeface="Calibri" panose="020F0502020204030204"/>
            </a:rPr>
            <a:t>Age Distribution of fMRI Subjects</a:t>
          </a:r>
        </a:p>
      </cx:txPr>
    </cx:title>
    <cx:plotArea>
      <cx:plotAreaRegion>
        <cx:series layoutId="clusteredColumn" uniqueId="{11EB5A34-C6AC-4E81-A8DA-2AD57320CDE3}">
          <cx:spPr>
            <a:ln>
              <a:solidFill>
                <a:schemeClr val="accent1">
                  <a:lumMod val="40000"/>
                  <a:lumOff val="60000"/>
                </a:schemeClr>
              </a:solidFill>
            </a:ln>
          </cx:spPr>
          <cx:dataId val="0"/>
          <cx:layoutPr>
            <cx:binning intervalClosed="r"/>
          </cx:layoutPr>
        </cx:series>
      </cx:plotAreaRegion>
      <cx:axis id="0">
        <cx:catScaling gapWidth="0"/>
        <cx:tickLabels/>
      </cx:axis>
      <cx:axis id="1">
        <cx:valScaling/>
        <cx:majorGridlines/>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Sheet1!$B$2:$B$90</cx:f>
        <cx:lvl ptCount="89" formatCode="General">
          <cx:pt idx="0">28</cx:pt>
          <cx:pt idx="1">28</cx:pt>
          <cx:pt idx="2">33</cx:pt>
          <cx:pt idx="3">28</cx:pt>
          <cx:pt idx="4">28</cx:pt>
          <cx:pt idx="5">33</cx:pt>
          <cx:pt idx="6">33</cx:pt>
          <cx:pt idx="7">33</cx:pt>
          <cx:pt idx="8">33</cx:pt>
          <cx:pt idx="9">28</cx:pt>
          <cx:pt idx="10">28</cx:pt>
          <cx:pt idx="11">28</cx:pt>
          <cx:pt idx="12">28</cx:pt>
          <cx:pt idx="13">23.5</cx:pt>
          <cx:pt idx="14">28</cx:pt>
          <cx:pt idx="15">28</cx:pt>
          <cx:pt idx="16">28</cx:pt>
          <cx:pt idx="17">28</cx:pt>
          <cx:pt idx="18">33</cx:pt>
          <cx:pt idx="19">33</cx:pt>
          <cx:pt idx="20">23.5</cx:pt>
          <cx:pt idx="21">23.5</cx:pt>
          <cx:pt idx="22">33</cx:pt>
          <cx:pt idx="23">23.5</cx:pt>
          <cx:pt idx="24">28</cx:pt>
          <cx:pt idx="25">23.5</cx:pt>
          <cx:pt idx="26">33</cx:pt>
          <cx:pt idx="27">33</cx:pt>
          <cx:pt idx="28">28</cx:pt>
          <cx:pt idx="29">33</cx:pt>
          <cx:pt idx="30">28</cx:pt>
          <cx:pt idx="31">23.5</cx:pt>
          <cx:pt idx="32">33</cx:pt>
          <cx:pt idx="33">28</cx:pt>
          <cx:pt idx="34">28</cx:pt>
          <cx:pt idx="35">33</cx:pt>
          <cx:pt idx="36">28</cx:pt>
          <cx:pt idx="37">33</cx:pt>
          <cx:pt idx="38">33</cx:pt>
          <cx:pt idx="39">23.5</cx:pt>
          <cx:pt idx="40">33</cx:pt>
          <cx:pt idx="41">33</cx:pt>
          <cx:pt idx="42">33</cx:pt>
          <cx:pt idx="43">23.5</cx:pt>
          <cx:pt idx="44">23.5</cx:pt>
          <cx:pt idx="45">28</cx:pt>
          <cx:pt idx="46">33</cx:pt>
          <cx:pt idx="47">33</cx:pt>
          <cx:pt idx="48">28</cx:pt>
          <cx:pt idx="49">33</cx:pt>
          <cx:pt idx="50">28</cx:pt>
          <cx:pt idx="51">28</cx:pt>
          <cx:pt idx="52">23.5</cx:pt>
          <cx:pt idx="53">28</cx:pt>
          <cx:pt idx="54">33</cx:pt>
          <cx:pt idx="55">28</cx:pt>
          <cx:pt idx="56">33</cx:pt>
          <cx:pt idx="57">23.5</cx:pt>
          <cx:pt idx="58">28</cx:pt>
          <cx:pt idx="59">33</cx:pt>
          <cx:pt idx="60">28</cx:pt>
          <cx:pt idx="61">33</cx:pt>
          <cx:pt idx="62">33</cx:pt>
          <cx:pt idx="63">33</cx:pt>
          <cx:pt idx="64">33</cx:pt>
          <cx:pt idx="65">23.5</cx:pt>
          <cx:pt idx="66">28</cx:pt>
          <cx:pt idx="67">23.5</cx:pt>
          <cx:pt idx="68">28</cx:pt>
          <cx:pt idx="69">28</cx:pt>
          <cx:pt idx="70">33</cx:pt>
          <cx:pt idx="71">23.5</cx:pt>
          <cx:pt idx="72">28</cx:pt>
          <cx:pt idx="73">28</cx:pt>
          <cx:pt idx="74">23.5</cx:pt>
          <cx:pt idx="75">33</cx:pt>
          <cx:pt idx="76">28</cx:pt>
          <cx:pt idx="77">28</cx:pt>
          <cx:pt idx="78">23.5</cx:pt>
          <cx:pt idx="79">23.5</cx:pt>
          <cx:pt idx="80">28</cx:pt>
          <cx:pt idx="81">33</cx:pt>
          <cx:pt idx="82">28</cx:pt>
          <cx:pt idx="83">33</cx:pt>
          <cx:pt idx="84">28</cx:pt>
          <cx:pt idx="85">33</cx:pt>
          <cx:pt idx="86">28</cx:pt>
          <cx:pt idx="87">33</cx:pt>
          <cx:pt idx="88">23.5</cx:pt>
        </cx:lvl>
      </cx:numDim>
    </cx:data>
  </cx:chartData>
  <cx:chart>
    <cx:title pos="t" align="ctr" overlay="0">
      <cx:tx>
        <cx:txData>
          <cx:v>Age Distribution of MEG Subjects</cx:v>
        </cx:txData>
      </cx:tx>
      <cx:txPr>
        <a:bodyPr spcFirstLastPara="1" vertOverflow="ellipsis" horzOverflow="overflow" wrap="square" lIns="0" tIns="0" rIns="0" bIns="0" anchor="ctr" anchorCtr="1"/>
        <a:lstStyle/>
        <a:p>
          <a:pPr algn="ctr" rtl="0">
            <a:defRPr/>
          </a:pPr>
          <a:r>
            <a:rPr lang="en-US" sz="1400" b="0" i="0" u="none" strike="noStrike" baseline="0" dirty="0">
              <a:solidFill>
                <a:schemeClr val="tx1"/>
              </a:solidFill>
              <a:latin typeface="Calibri" panose="020F0502020204030204"/>
            </a:rPr>
            <a:t>Age Distribution of MEG Subjects</a:t>
          </a:r>
        </a:p>
      </cx:txPr>
    </cx:title>
    <cx:plotArea>
      <cx:plotAreaRegion>
        <cx:series layoutId="clusteredColumn" uniqueId="{4B883220-2CD2-482A-8837-4C1F20651A7D}">
          <cx:spPr>
            <a:ln>
              <a:solidFill>
                <a:schemeClr val="bg2">
                  <a:lumMod val="25000"/>
                  <a:lumOff val="75000"/>
                </a:schemeClr>
              </a:solidFill>
            </a:ln>
          </cx:spPr>
          <cx:dataId val="0"/>
          <cx:layoutPr>
            <cx:binning intervalClosed="r"/>
          </cx:layoutPr>
        </cx:series>
      </cx:plotAreaRegion>
      <cx:axis id="0">
        <cx:catScaling gapWidth="0"/>
        <cx:tickLabels/>
      </cx:axis>
      <cx:axis id="1">
        <cx:valScaling/>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humanconnectome.org/study/alzheimers-disease-connectome-project"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humanconnectome.org/study/connectomics-brain-aging-and-dementia"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c6f75fc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c6f75fc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fa-IR" dirty="0"/>
              <a:t>من ارسلان فیروزی دانشجوی گرایش دیجیتال </a:t>
            </a:r>
          </a:p>
          <a:p>
            <a:pPr marL="0" lvl="0" indent="0" algn="r" rtl="1">
              <a:spcBef>
                <a:spcPts val="0"/>
              </a:spcBef>
              <a:spcAft>
                <a:spcPts val="0"/>
              </a:spcAft>
              <a:buNone/>
            </a:pPr>
            <a:r>
              <a:rPr lang="fa-IR" dirty="0"/>
              <a:t>پروژه من:</a:t>
            </a:r>
          </a:p>
          <a:p>
            <a:pPr marL="0" lvl="0" indent="0" algn="r" rtl="1">
              <a:spcBef>
                <a:spcPts val="0"/>
              </a:spcBef>
              <a:spcAft>
                <a:spcPts val="0"/>
              </a:spcAft>
              <a:buNone/>
            </a:pPr>
            <a:r>
              <a:rPr lang="fa-IR" dirty="0"/>
              <a:t>استاد پروژه:</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lgn="l" rtl="1">
              <a:buNone/>
            </a:pPr>
            <a:r>
              <a:rPr lang="en-US" sz="1800" b="0" i="0" u="none" strike="noStrike" dirty="0">
                <a:solidFill>
                  <a:srgbClr val="000000"/>
                </a:solidFill>
                <a:effectLst/>
                <a:latin typeface="Calibri" panose="020F0502020204030204" pitchFamily="34" charset="0"/>
              </a:rPr>
              <a:t>22-25</a:t>
            </a:r>
            <a:r>
              <a:rPr lang="en-US" dirty="0"/>
              <a:t> </a:t>
            </a:r>
            <a:endParaRPr lang="fa-IR" dirty="0"/>
          </a:p>
          <a:p>
            <a:pPr marL="139700" indent="0" algn="l" rtl="1">
              <a:buNone/>
            </a:pPr>
            <a:r>
              <a:rPr lang="en-US" sz="1800" b="0" i="0" u="none" strike="noStrike" dirty="0">
                <a:solidFill>
                  <a:srgbClr val="000000"/>
                </a:solidFill>
                <a:effectLst/>
                <a:latin typeface="Calibri" panose="020F0502020204030204" pitchFamily="34" charset="0"/>
              </a:rPr>
              <a:t>26-30</a:t>
            </a:r>
            <a:r>
              <a:rPr lang="en-US" dirty="0"/>
              <a:t> </a:t>
            </a:r>
            <a:endParaRPr lang="fa-IR" dirty="0"/>
          </a:p>
          <a:p>
            <a:pPr marL="139700" indent="0" algn="l" rtl="1">
              <a:buNone/>
            </a:pPr>
            <a:r>
              <a:rPr lang="en-US" sz="1800" b="0" i="0" u="none" strike="noStrike" dirty="0">
                <a:solidFill>
                  <a:srgbClr val="000000"/>
                </a:solidFill>
                <a:effectLst/>
                <a:latin typeface="Calibri" panose="020F0502020204030204" pitchFamily="34" charset="0"/>
              </a:rPr>
              <a:t>31-35</a:t>
            </a:r>
            <a:r>
              <a:rPr lang="en-US" dirty="0"/>
              <a:t> </a:t>
            </a:r>
            <a:endParaRPr lang="fa-IR" dirty="0"/>
          </a:p>
          <a:p>
            <a:pPr marL="139700" indent="0" algn="l" rtl="1">
              <a:buNone/>
            </a:pPr>
            <a:r>
              <a:rPr lang="en-US" sz="1800" b="0" i="0" u="none" strike="noStrike" dirty="0">
                <a:solidFill>
                  <a:srgbClr val="000000"/>
                </a:solidFill>
                <a:effectLst/>
                <a:latin typeface="Calibri" panose="020F0502020204030204" pitchFamily="34" charset="0"/>
              </a:rPr>
              <a:t>31-35</a:t>
            </a:r>
            <a:r>
              <a:rPr lang="en-US" dirty="0"/>
              <a:t> </a:t>
            </a:r>
            <a:endParaRPr lang="fa-IR" dirty="0"/>
          </a:p>
          <a:p>
            <a:pPr marL="139700" indent="0" algn="l" rtl="1">
              <a:buNone/>
            </a:pPr>
            <a:r>
              <a:rPr lang="en-US" dirty="0"/>
              <a:t>36+</a:t>
            </a:r>
          </a:p>
        </p:txBody>
      </p:sp>
    </p:spTree>
    <p:extLst>
      <p:ext uri="{BB962C8B-B14F-4D97-AF65-F5344CB8AC3E}">
        <p14:creationId xmlns:p14="http://schemas.microsoft.com/office/powerpoint/2010/main" val="2089134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lgn="l" rtl="1">
              <a:buNone/>
            </a:pPr>
            <a:r>
              <a:rPr lang="en-US" dirty="0" err="1"/>
              <a:t>CogFluidComp_AgeAdj</a:t>
            </a:r>
            <a:r>
              <a:rPr lang="en-US" dirty="0"/>
              <a:t> &amp; </a:t>
            </a:r>
            <a:r>
              <a:rPr lang="en-US" dirty="0" err="1"/>
              <a:t>UnAdjusted</a:t>
            </a:r>
            <a:endParaRPr lang="en-US" dirty="0"/>
          </a:p>
        </p:txBody>
      </p:sp>
    </p:spTree>
    <p:extLst>
      <p:ext uri="{BB962C8B-B14F-4D97-AF65-F5344CB8AC3E}">
        <p14:creationId xmlns:p14="http://schemas.microsoft.com/office/powerpoint/2010/main" val="631546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lgn="l" rtl="1">
              <a:buNone/>
            </a:pPr>
            <a:r>
              <a:rPr lang="en-US" dirty="0" err="1"/>
              <a:t>CogFluidComp_AgeAdj</a:t>
            </a:r>
            <a:r>
              <a:rPr lang="en-US" dirty="0"/>
              <a:t> &amp; </a:t>
            </a:r>
            <a:r>
              <a:rPr lang="en-US" dirty="0" err="1"/>
              <a:t>UnAdjusted</a:t>
            </a:r>
            <a:endParaRPr lang="en-US" dirty="0"/>
          </a:p>
        </p:txBody>
      </p:sp>
    </p:spTree>
    <p:extLst>
      <p:ext uri="{BB962C8B-B14F-4D97-AF65-F5344CB8AC3E}">
        <p14:creationId xmlns:p14="http://schemas.microsoft.com/office/powerpoint/2010/main" val="1944123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lgn="l" rtl="1">
              <a:buNone/>
            </a:pPr>
            <a:r>
              <a:rPr lang="en-US" dirty="0" err="1"/>
              <a:t>CogFluidComp_AgeAdj</a:t>
            </a:r>
            <a:r>
              <a:rPr lang="en-US" dirty="0"/>
              <a:t> &amp; </a:t>
            </a:r>
            <a:r>
              <a:rPr lang="en-US" dirty="0" err="1"/>
              <a:t>UnAdjusted</a:t>
            </a:r>
            <a:endParaRPr lang="en-US" dirty="0"/>
          </a:p>
        </p:txBody>
      </p:sp>
    </p:spTree>
    <p:extLst>
      <p:ext uri="{BB962C8B-B14F-4D97-AF65-F5344CB8AC3E}">
        <p14:creationId xmlns:p14="http://schemas.microsoft.com/office/powerpoint/2010/main" val="27734982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lgn="l" rtl="1">
              <a:buNone/>
            </a:pPr>
            <a:r>
              <a:rPr lang="en-US" dirty="0"/>
              <a:t>Normalizing</a:t>
            </a:r>
          </a:p>
          <a:p>
            <a:pPr marL="139700" indent="0" algn="l" rtl="1">
              <a:buNone/>
            </a:pPr>
            <a:endParaRPr lang="en-US" dirty="0"/>
          </a:p>
        </p:txBody>
      </p:sp>
    </p:spTree>
    <p:extLst>
      <p:ext uri="{BB962C8B-B14F-4D97-AF65-F5344CB8AC3E}">
        <p14:creationId xmlns:p14="http://schemas.microsoft.com/office/powerpoint/2010/main" val="11583422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lgn="l" rtl="1">
              <a:buNone/>
            </a:pPr>
            <a:r>
              <a:rPr lang="en-US" dirty="0" err="1"/>
              <a:t>CogFluidComp_AgeAdj</a:t>
            </a:r>
            <a:r>
              <a:rPr lang="en-US" dirty="0"/>
              <a:t> &amp; </a:t>
            </a:r>
            <a:r>
              <a:rPr lang="en-US" dirty="0" err="1"/>
              <a:t>UnAdjusted</a:t>
            </a:r>
            <a:endParaRPr lang="en-US" dirty="0"/>
          </a:p>
        </p:txBody>
      </p:sp>
    </p:spTree>
    <p:extLst>
      <p:ext uri="{BB962C8B-B14F-4D97-AF65-F5344CB8AC3E}">
        <p14:creationId xmlns:p14="http://schemas.microsoft.com/office/powerpoint/2010/main" val="33643683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lgn="l" rtl="1">
              <a:buNone/>
            </a:pPr>
            <a:endParaRPr lang="en-US" dirty="0"/>
          </a:p>
        </p:txBody>
      </p:sp>
    </p:spTree>
    <p:extLst>
      <p:ext uri="{BB962C8B-B14F-4D97-AF65-F5344CB8AC3E}">
        <p14:creationId xmlns:p14="http://schemas.microsoft.com/office/powerpoint/2010/main" val="3007075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lgn="l" rtl="1">
              <a:buNone/>
            </a:pPr>
            <a:endParaRPr lang="en-US" dirty="0"/>
          </a:p>
        </p:txBody>
      </p:sp>
    </p:spTree>
    <p:extLst>
      <p:ext uri="{BB962C8B-B14F-4D97-AF65-F5344CB8AC3E}">
        <p14:creationId xmlns:p14="http://schemas.microsoft.com/office/powerpoint/2010/main" val="18250897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lgn="l" rtl="1">
              <a:buNone/>
            </a:pPr>
            <a:endParaRPr lang="en-US" dirty="0"/>
          </a:p>
        </p:txBody>
      </p:sp>
    </p:spTree>
    <p:extLst>
      <p:ext uri="{BB962C8B-B14F-4D97-AF65-F5344CB8AC3E}">
        <p14:creationId xmlns:p14="http://schemas.microsoft.com/office/powerpoint/2010/main" val="6510821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lgn="l" rtl="1">
              <a:buNone/>
            </a:pPr>
            <a:endParaRPr lang="en-US" dirty="0"/>
          </a:p>
        </p:txBody>
      </p:sp>
    </p:spTree>
    <p:extLst>
      <p:ext uri="{BB962C8B-B14F-4D97-AF65-F5344CB8AC3E}">
        <p14:creationId xmlns:p14="http://schemas.microsoft.com/office/powerpoint/2010/main" val="3204077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c6f75fce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c6f75fce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fa-IR" dirty="0"/>
              <a:t>مسئه اصلی پروژه من تخمین هوش از روی سیگنال های مغزی هست.</a:t>
            </a:r>
          </a:p>
          <a:p>
            <a:pPr marL="0" lvl="0" indent="0" algn="r" rtl="1">
              <a:spcBef>
                <a:spcPts val="0"/>
              </a:spcBef>
              <a:spcAft>
                <a:spcPts val="0"/>
              </a:spcAft>
              <a:buNone/>
            </a:pPr>
            <a:r>
              <a:rPr lang="fa-IR" dirty="0"/>
              <a:t>که خب ابتدا باید بفهمیم هوش چیه و تعریفش رو بدونیم</a:t>
            </a:r>
          </a:p>
          <a:p>
            <a:pPr marL="0" lvl="0" indent="0" algn="r" rtl="1">
              <a:spcBef>
                <a:spcPts val="0"/>
              </a:spcBef>
              <a:spcAft>
                <a:spcPts val="0"/>
              </a:spcAft>
              <a:buNone/>
            </a:pPr>
            <a:r>
              <a:rPr lang="fa-IR" dirty="0"/>
              <a:t>چطور کمی سازی میشه</a:t>
            </a:r>
          </a:p>
          <a:p>
            <a:pPr marL="0" lvl="0" indent="0" algn="r" rtl="1">
              <a:spcBef>
                <a:spcPts val="0"/>
              </a:spcBef>
              <a:spcAft>
                <a:spcPts val="0"/>
              </a:spcAft>
              <a:buNone/>
            </a:pPr>
            <a:r>
              <a:rPr lang="fa-IR" dirty="0"/>
              <a:t>چه آزمون هایی برای کمی سازی وجود داره</a:t>
            </a:r>
          </a:p>
          <a:p>
            <a:pPr marL="0" lvl="0" indent="0" algn="r" rtl="1">
              <a:spcBef>
                <a:spcPts val="0"/>
              </a:spcBef>
              <a:spcAft>
                <a:spcPts val="0"/>
              </a:spcAft>
              <a:buNone/>
            </a:pPr>
            <a:r>
              <a:rPr lang="fa-IR" dirty="0"/>
              <a:t>چه کارهایی در راستای اینکار تا الان انجام شده</a:t>
            </a:r>
          </a:p>
          <a:p>
            <a:pPr marL="0" lvl="0" indent="0" algn="r" rtl="1">
              <a:spcBef>
                <a:spcPts val="0"/>
              </a:spcBef>
              <a:spcAft>
                <a:spcPts val="0"/>
              </a:spcAft>
              <a:buNone/>
            </a:pPr>
            <a:endParaRPr lang="fa-IR" dirty="0"/>
          </a:p>
          <a:p>
            <a:pPr marL="0" lvl="0" indent="0" algn="r" rtl="1">
              <a:spcBef>
                <a:spcPts val="0"/>
              </a:spcBef>
              <a:spcAft>
                <a:spcPts val="0"/>
              </a:spcAft>
              <a:buNone/>
            </a:pPr>
            <a:endParaRPr lang="fa-IR" dirty="0"/>
          </a:p>
          <a:p>
            <a:pPr marL="0" lvl="0" indent="0" algn="r" rtl="1">
              <a:spcBef>
                <a:spcPts val="0"/>
              </a:spcBef>
              <a:spcAft>
                <a:spcPts val="0"/>
              </a:spcAft>
              <a:buNone/>
            </a:pPr>
            <a:endParaRPr lang="fa-IR" dirty="0"/>
          </a:p>
          <a:p>
            <a:pPr marL="0" lvl="0" indent="0" algn="r" rtl="1">
              <a:spcBef>
                <a:spcPts val="0"/>
              </a:spcBef>
              <a:spcAft>
                <a:spcPts val="0"/>
              </a:spcAft>
              <a:buNone/>
            </a:pPr>
            <a:r>
              <a:rPr lang="fa-IR" dirty="0"/>
              <a:t>هدف: تخمین </a:t>
            </a:r>
            <a:r>
              <a:rPr lang="en-US" dirty="0"/>
              <a:t>IQ</a:t>
            </a:r>
            <a:r>
              <a:rPr lang="fa-IR" dirty="0"/>
              <a:t> از روی ویژگی های استخراج شده از سیگنال های مغزی </a:t>
            </a:r>
            <a:r>
              <a:rPr lang="en-US" dirty="0"/>
              <a:t>EEG</a:t>
            </a:r>
            <a:r>
              <a:rPr lang="fa-IR" dirty="0"/>
              <a:t> و </a:t>
            </a:r>
            <a:r>
              <a:rPr lang="en-US" dirty="0"/>
              <a:t>fMRI</a:t>
            </a:r>
            <a:endParaRPr lang="fa-IR" dirty="0"/>
          </a:p>
          <a:p>
            <a:pPr marL="0" lvl="0" indent="0" algn="r" rtl="1">
              <a:spcBef>
                <a:spcPts val="0"/>
              </a:spcBef>
              <a:spcAft>
                <a:spcPts val="0"/>
              </a:spcAft>
              <a:buNone/>
            </a:pPr>
            <a:r>
              <a:rPr lang="fa-IR" dirty="0"/>
              <a:t>که در اصل شامل بدست آوردن بهترین ویژگی ها از لحاظ داشتن رابطه آماری با هوش و استفاده از این ویژگی در طبقه بند و یا استفاده از شبکه عصبی جهت تخمین هوش  </a:t>
            </a:r>
          </a:p>
          <a:p>
            <a:pPr marL="0" lvl="0" indent="0" algn="r" rtl="1">
              <a:spcBef>
                <a:spcPts val="0"/>
              </a:spcBef>
              <a:spcAft>
                <a:spcPts val="0"/>
              </a:spcAft>
              <a:buNone/>
            </a:pPr>
            <a:endParaRPr lang="fa-IR" dirty="0"/>
          </a:p>
          <a:p>
            <a:pPr marL="0" lvl="0" indent="0" algn="r" rtl="1">
              <a:spcBef>
                <a:spcPts val="0"/>
              </a:spcBef>
              <a:spcAft>
                <a:spcPts val="0"/>
              </a:spcAft>
              <a:buNone/>
            </a:pPr>
            <a:r>
              <a:rPr lang="fa-IR" dirty="0"/>
              <a:t>در ادامه به کار های انجام شده در این زمینه در سال های اخیر می‌پردازیم.</a:t>
            </a:r>
            <a:endParaRPr dirty="0"/>
          </a:p>
        </p:txBody>
      </p:sp>
    </p:spTree>
    <p:extLst>
      <p:ext uri="{BB962C8B-B14F-4D97-AF65-F5344CB8AC3E}">
        <p14:creationId xmlns:p14="http://schemas.microsoft.com/office/powerpoint/2010/main" val="22858473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lgn="l" rtl="1">
              <a:buNone/>
            </a:pPr>
            <a:endParaRPr lang="en-US" dirty="0"/>
          </a:p>
        </p:txBody>
      </p:sp>
    </p:spTree>
    <p:extLst>
      <p:ext uri="{BB962C8B-B14F-4D97-AF65-F5344CB8AC3E}">
        <p14:creationId xmlns:p14="http://schemas.microsoft.com/office/powerpoint/2010/main" val="15491512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lgn="l" rtl="1">
              <a:buNone/>
            </a:pPr>
            <a:r>
              <a:rPr lang="en-US" dirty="0" err="1"/>
              <a:t>CogFluidComp_AgeAdj</a:t>
            </a:r>
            <a:r>
              <a:rPr lang="en-US" dirty="0"/>
              <a:t> &amp; </a:t>
            </a:r>
            <a:r>
              <a:rPr lang="en-US" dirty="0" err="1"/>
              <a:t>UnAdjusted</a:t>
            </a:r>
            <a:endParaRPr lang="en-US" dirty="0"/>
          </a:p>
        </p:txBody>
      </p:sp>
    </p:spTree>
    <p:extLst>
      <p:ext uri="{BB962C8B-B14F-4D97-AF65-F5344CB8AC3E}">
        <p14:creationId xmlns:p14="http://schemas.microsoft.com/office/powerpoint/2010/main" val="40700667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lgn="l" rtl="1">
              <a:buNone/>
            </a:pPr>
            <a:endParaRPr lang="en-US" dirty="0"/>
          </a:p>
        </p:txBody>
      </p:sp>
    </p:spTree>
    <p:extLst>
      <p:ext uri="{BB962C8B-B14F-4D97-AF65-F5344CB8AC3E}">
        <p14:creationId xmlns:p14="http://schemas.microsoft.com/office/powerpoint/2010/main" val="20317146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lgn="l" rtl="1">
              <a:buNone/>
            </a:pPr>
            <a:r>
              <a:rPr lang="en-US" dirty="0" err="1"/>
              <a:t>CogFluidComp_AgeAdj</a:t>
            </a:r>
            <a:r>
              <a:rPr lang="en-US" dirty="0"/>
              <a:t> &amp; </a:t>
            </a:r>
            <a:r>
              <a:rPr lang="en-US" dirty="0" err="1"/>
              <a:t>UnAdjusted</a:t>
            </a:r>
            <a:endParaRPr lang="en-US" dirty="0"/>
          </a:p>
        </p:txBody>
      </p:sp>
    </p:spTree>
    <p:extLst>
      <p:ext uri="{BB962C8B-B14F-4D97-AF65-F5344CB8AC3E}">
        <p14:creationId xmlns:p14="http://schemas.microsoft.com/office/powerpoint/2010/main" val="13856983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lgn="l" rtl="1">
              <a:buNone/>
            </a:pPr>
            <a:r>
              <a:rPr lang="en-US" dirty="0" err="1"/>
              <a:t>CogFluidComp_AgeAdj</a:t>
            </a:r>
            <a:r>
              <a:rPr lang="en-US" dirty="0"/>
              <a:t> &amp; </a:t>
            </a:r>
            <a:r>
              <a:rPr lang="en-US" dirty="0" err="1"/>
              <a:t>UnAdjusted</a:t>
            </a:r>
            <a:endParaRPr lang="en-US" dirty="0"/>
          </a:p>
        </p:txBody>
      </p:sp>
    </p:spTree>
    <p:extLst>
      <p:ext uri="{BB962C8B-B14F-4D97-AF65-F5344CB8AC3E}">
        <p14:creationId xmlns:p14="http://schemas.microsoft.com/office/powerpoint/2010/main" val="20572652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lgn="l" rtl="1">
              <a:buNone/>
            </a:pPr>
            <a:r>
              <a:rPr lang="en-US" dirty="0" err="1"/>
              <a:t>CogFluidComp_AgeAdj</a:t>
            </a:r>
            <a:r>
              <a:rPr lang="en-US" dirty="0"/>
              <a:t> &amp; </a:t>
            </a:r>
            <a:r>
              <a:rPr lang="en-US" dirty="0" err="1"/>
              <a:t>UnAdjusted</a:t>
            </a:r>
            <a:endParaRPr lang="en-US" dirty="0"/>
          </a:p>
        </p:txBody>
      </p:sp>
    </p:spTree>
    <p:extLst>
      <p:ext uri="{BB962C8B-B14F-4D97-AF65-F5344CB8AC3E}">
        <p14:creationId xmlns:p14="http://schemas.microsoft.com/office/powerpoint/2010/main" val="16832031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c6f75fceb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c6f75fceb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lgn="l" rtl="1">
              <a:buNone/>
            </a:pPr>
            <a:r>
              <a:rPr lang="en-US" dirty="0" err="1"/>
              <a:t>CogFluidComp_AgeAdj</a:t>
            </a:r>
            <a:r>
              <a:rPr lang="en-US" dirty="0"/>
              <a:t> &amp; </a:t>
            </a:r>
            <a:r>
              <a:rPr lang="en-US" dirty="0" err="1"/>
              <a:t>UnAdjusted</a:t>
            </a:r>
            <a:endParaRPr lang="en-US" dirty="0"/>
          </a:p>
        </p:txBody>
      </p:sp>
    </p:spTree>
    <p:extLst>
      <p:ext uri="{BB962C8B-B14F-4D97-AF65-F5344CB8AC3E}">
        <p14:creationId xmlns:p14="http://schemas.microsoft.com/office/powerpoint/2010/main" val="25308511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c6f75fce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c6f75fce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fa-IR" dirty="0"/>
              <a:t>به چه چیز هایی باید توجه بشه؟</a:t>
            </a:r>
          </a:p>
        </p:txBody>
      </p:sp>
    </p:spTree>
    <p:extLst>
      <p:ext uri="{BB962C8B-B14F-4D97-AF65-F5344CB8AC3E}">
        <p14:creationId xmlns:p14="http://schemas.microsoft.com/office/powerpoint/2010/main" val="2290282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c6f75fce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c6f75fce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fa-IR" dirty="0"/>
              <a:t>تعریف هوش: </a:t>
            </a:r>
            <a:endParaRPr lang="en-US" sz="1800" b="0" i="0" u="none" strike="noStrike" baseline="0" dirty="0">
              <a:solidFill>
                <a:srgbClr val="000000"/>
              </a:solidFill>
              <a:latin typeface="Garamond" panose="02020404030301010803" pitchFamily="18" charset="0"/>
            </a:endParaRPr>
          </a:p>
          <a:p>
            <a:r>
              <a:rPr lang="en-US" sz="1800" b="0" i="0" u="none" strike="noStrike" baseline="0" dirty="0">
                <a:solidFill>
                  <a:srgbClr val="000000"/>
                </a:solidFill>
                <a:latin typeface="Garamond" panose="02020404030301010803" pitchFamily="18" charset="0"/>
              </a:rPr>
              <a:t> The American Psychological Association (APA, 2019) defines intelligence as the performance in different tests, the ability to comprehend complex ideas, to adapt to the environment, to learn from experiences, and to find different modes of reasoning in order to overcome any obstacles. </a:t>
            </a:r>
            <a:endParaRPr lang="fa-IR" dirty="0"/>
          </a:p>
          <a:p>
            <a:pPr marL="0" lvl="0" indent="0" algn="r" rtl="1">
              <a:spcBef>
                <a:spcPts val="0"/>
              </a:spcBef>
              <a:spcAft>
                <a:spcPts val="0"/>
              </a:spcAft>
              <a:buNone/>
            </a:pPr>
            <a:endParaRPr lang="fa-IR" dirty="0"/>
          </a:p>
          <a:p>
            <a:pPr marL="0" lvl="0" indent="0" algn="r" rtl="1">
              <a:spcBef>
                <a:spcPts val="0"/>
              </a:spcBef>
              <a:spcAft>
                <a:spcPts val="0"/>
              </a:spcAft>
              <a:buNone/>
            </a:pPr>
            <a:r>
              <a:rPr lang="fa-IR" dirty="0"/>
              <a:t>پس هوش جنبه های متفاوتی داره و برای سنجش اون باید همه جنبه ها در نظر گرفته بشه.</a:t>
            </a:r>
          </a:p>
          <a:p>
            <a:pPr marL="0" lvl="0" indent="0" algn="r" rtl="1">
              <a:spcBef>
                <a:spcPts val="0"/>
              </a:spcBef>
              <a:spcAft>
                <a:spcPts val="0"/>
              </a:spcAft>
              <a:buNone/>
            </a:pPr>
            <a:endParaRPr lang="fa-IR" dirty="0"/>
          </a:p>
          <a:p>
            <a:pPr marL="0" lvl="0" indent="0" algn="r" rtl="1">
              <a:spcBef>
                <a:spcPts val="0"/>
              </a:spcBef>
              <a:spcAft>
                <a:spcPts val="0"/>
              </a:spcAft>
              <a:buNone/>
            </a:pPr>
            <a:r>
              <a:rPr lang="fa-IR" dirty="0"/>
              <a:t>چرا اسمش </a:t>
            </a:r>
            <a:r>
              <a:rPr lang="en-US" dirty="0"/>
              <a:t>IQ</a:t>
            </a:r>
            <a:r>
              <a:rPr lang="fa-IR" dirty="0"/>
              <a:t> هست؟ چون نسبت ....</a:t>
            </a:r>
          </a:p>
          <a:p>
            <a:pPr marL="0" lvl="0" indent="0" algn="r" rtl="1">
              <a:spcBef>
                <a:spcPts val="0"/>
              </a:spcBef>
              <a:spcAft>
                <a:spcPts val="0"/>
              </a:spcAft>
              <a:buNone/>
            </a:pPr>
            <a:endParaRPr lang="fa-IR" dirty="0"/>
          </a:p>
          <a:p>
            <a:pPr marL="0" lvl="0" indent="0" algn="r" rtl="1">
              <a:spcBef>
                <a:spcPts val="0"/>
              </a:spcBef>
              <a:spcAft>
                <a:spcPts val="0"/>
              </a:spcAft>
              <a:buNone/>
            </a:pPr>
            <a:endParaRPr lang="fa-IR" dirty="0"/>
          </a:p>
          <a:p>
            <a:pPr marL="0" lvl="0" indent="0" algn="r" rtl="1">
              <a:spcBef>
                <a:spcPts val="0"/>
              </a:spcBef>
              <a:spcAft>
                <a:spcPts val="0"/>
              </a:spcAft>
              <a:buNone/>
            </a:pPr>
            <a:endParaRPr lang="fa-IR" dirty="0"/>
          </a:p>
          <a:p>
            <a:pPr marL="0" lvl="0" indent="0" algn="r" rtl="1">
              <a:spcBef>
                <a:spcPts val="0"/>
              </a:spcBef>
              <a:spcAft>
                <a:spcPts val="0"/>
              </a:spcAft>
              <a:buNone/>
            </a:pPr>
            <a:r>
              <a:rPr lang="fa-IR" dirty="0"/>
              <a:t>هدف: تخمین </a:t>
            </a:r>
            <a:r>
              <a:rPr lang="en-US" dirty="0"/>
              <a:t>IQ</a:t>
            </a:r>
            <a:r>
              <a:rPr lang="fa-IR" dirty="0"/>
              <a:t> از روی ویژگی های استخراج شده از سیگنال های مغزی </a:t>
            </a:r>
            <a:r>
              <a:rPr lang="en-US" dirty="0"/>
              <a:t>EEG</a:t>
            </a:r>
            <a:r>
              <a:rPr lang="fa-IR" dirty="0"/>
              <a:t> و </a:t>
            </a:r>
            <a:r>
              <a:rPr lang="en-US" dirty="0"/>
              <a:t>fMRI</a:t>
            </a:r>
            <a:endParaRPr lang="fa-IR" dirty="0"/>
          </a:p>
          <a:p>
            <a:pPr marL="0" lvl="0" indent="0" algn="r" rtl="1">
              <a:spcBef>
                <a:spcPts val="0"/>
              </a:spcBef>
              <a:spcAft>
                <a:spcPts val="0"/>
              </a:spcAft>
              <a:buNone/>
            </a:pPr>
            <a:r>
              <a:rPr lang="fa-IR" dirty="0"/>
              <a:t>که در اصل شامل بدست آوردن بهترین ویژگی ها از لحاظ داشتن رابطه آماری با هوش و استفاده از این ویژگی در طبقه بند و یا استفاده از شبکه عصبی جهت تخمین هوش  </a:t>
            </a:r>
          </a:p>
          <a:p>
            <a:pPr marL="0" lvl="0" indent="0" algn="r" rtl="1">
              <a:spcBef>
                <a:spcPts val="0"/>
              </a:spcBef>
              <a:spcAft>
                <a:spcPts val="0"/>
              </a:spcAft>
              <a:buNone/>
            </a:pPr>
            <a:endParaRPr lang="fa-IR" dirty="0"/>
          </a:p>
          <a:p>
            <a:pPr marL="0" lvl="0" indent="0" algn="r" rtl="1">
              <a:spcBef>
                <a:spcPts val="0"/>
              </a:spcBef>
              <a:spcAft>
                <a:spcPts val="0"/>
              </a:spcAft>
              <a:buNone/>
            </a:pPr>
            <a:r>
              <a:rPr lang="fa-IR" dirty="0"/>
              <a:t>در ادامه به کار های انجام شده در این زمینه در سال های اخیر می‌پردازیم.</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r" rtl="1"/>
            <a:r>
              <a:rPr lang="fa-IR" dirty="0"/>
              <a:t>تفاوت نسخه های در تعداد آیتم ها</a:t>
            </a:r>
          </a:p>
          <a:p>
            <a:pPr algn="r" rtl="1"/>
            <a:r>
              <a:rPr lang="fa-IR" dirty="0"/>
              <a:t>هیچگونه دخل و تصرفی توسط گیرنده وجود ندارد.</a:t>
            </a:r>
          </a:p>
        </p:txBody>
      </p:sp>
    </p:spTree>
    <p:extLst>
      <p:ext uri="{BB962C8B-B14F-4D97-AF65-F5344CB8AC3E}">
        <p14:creationId xmlns:p14="http://schemas.microsoft.com/office/powerpoint/2010/main" val="1086225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lgn="r" rtl="1">
              <a:buNone/>
            </a:pPr>
            <a:endParaRPr lang="fa-IR" dirty="0"/>
          </a:p>
        </p:txBody>
      </p:sp>
    </p:spTree>
    <p:extLst>
      <p:ext uri="{BB962C8B-B14F-4D97-AF65-F5344CB8AC3E}">
        <p14:creationId xmlns:p14="http://schemas.microsoft.com/office/powerpoint/2010/main" val="4205443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lgn="r" rtl="1">
              <a:buNone/>
            </a:pPr>
            <a:endParaRPr lang="en-US" dirty="0"/>
          </a:p>
        </p:txBody>
      </p:sp>
    </p:spTree>
    <p:extLst>
      <p:ext uri="{BB962C8B-B14F-4D97-AF65-F5344CB8AC3E}">
        <p14:creationId xmlns:p14="http://schemas.microsoft.com/office/powerpoint/2010/main" val="3254331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c6f75fce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c6f75fce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fa-IR" dirty="0"/>
              <a:t>حالا تا اینجا فهمیدیم که هوش رو چطور کمی سازی میکنن</a:t>
            </a:r>
          </a:p>
          <a:p>
            <a:pPr marL="0" lvl="0" indent="0" algn="r" rtl="1">
              <a:spcBef>
                <a:spcPts val="0"/>
              </a:spcBef>
              <a:spcAft>
                <a:spcPts val="0"/>
              </a:spcAft>
              <a:buNone/>
            </a:pPr>
            <a:r>
              <a:rPr lang="fa-IR" dirty="0"/>
              <a:t>میخوایم بفهمیم رابطه سیگنال های دریافتی از مغز با ضریب هوشی را بسنجیم</a:t>
            </a:r>
          </a:p>
          <a:p>
            <a:pPr marL="0" lvl="0" indent="0" algn="r" rtl="1">
              <a:spcBef>
                <a:spcPts val="0"/>
              </a:spcBef>
              <a:spcAft>
                <a:spcPts val="0"/>
              </a:spcAft>
              <a:buNone/>
            </a:pPr>
            <a:r>
              <a:rPr lang="fa-IR" dirty="0"/>
              <a:t>این مسئله تبدیل به مسئله </a:t>
            </a:r>
            <a:r>
              <a:rPr lang="en-US" dirty="0"/>
              <a:t>Classification </a:t>
            </a:r>
            <a:r>
              <a:rPr lang="fa-IR" dirty="0"/>
              <a:t>ویا </a:t>
            </a:r>
          </a:p>
        </p:txBody>
      </p:sp>
    </p:spTree>
    <p:extLst>
      <p:ext uri="{BB962C8B-B14F-4D97-AF65-F5344CB8AC3E}">
        <p14:creationId xmlns:p14="http://schemas.microsoft.com/office/powerpoint/2010/main" val="4264170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lgn="l" rtl="1">
              <a:buNone/>
            </a:pPr>
            <a:r>
              <a:rPr lang="en-US" dirty="0"/>
              <a:t>Open Access</a:t>
            </a:r>
          </a:p>
          <a:p>
            <a:pPr marL="139700" indent="0" algn="l" rtl="1">
              <a:buNone/>
            </a:pPr>
            <a:r>
              <a:rPr lang="en-US" dirty="0"/>
              <a:t>Amazon Service</a:t>
            </a:r>
          </a:p>
          <a:p>
            <a:pPr marL="139700" indent="0" algn="l" rtl="1">
              <a:buNone/>
            </a:pPr>
            <a:r>
              <a:rPr lang="en-US" dirty="0"/>
              <a:t>---------------------------------------</a:t>
            </a:r>
          </a:p>
          <a:p>
            <a:pPr marL="139700" marR="0" lvl="0" indent="0" algn="l" defTabSz="914400" rtl="1" eaLnBrk="1" fontAlgn="auto" latinLnBrk="0" hangingPunct="1">
              <a:lnSpc>
                <a:spcPct val="100000"/>
              </a:lnSpc>
              <a:spcBef>
                <a:spcPts val="0"/>
              </a:spcBef>
              <a:spcAft>
                <a:spcPts val="0"/>
              </a:spcAft>
              <a:buClr>
                <a:srgbClr val="000000"/>
              </a:buClr>
              <a:buSzPts val="1400"/>
              <a:buFont typeface="Arial"/>
              <a:buNone/>
              <a:tabLst/>
              <a:defRPr/>
            </a:pPr>
            <a:r>
              <a:rPr lang="en-US" b="0" i="0" u="none" strike="noStrike" dirty="0">
                <a:solidFill>
                  <a:srgbClr val="2162CC"/>
                </a:solidFill>
                <a:effectLst/>
                <a:latin typeface="Roboto" panose="02000000000000000000" pitchFamily="2" charset="0"/>
                <a:hlinkClick r:id="rId3"/>
              </a:rPr>
              <a:t>Alzheimer's Disease Connectome Project</a:t>
            </a:r>
            <a:endParaRPr lang="en-US" b="1" i="0" dirty="0">
              <a:solidFill>
                <a:srgbClr val="171717"/>
              </a:solidFill>
              <a:effectLst/>
              <a:latin typeface="Roboto" panose="02000000000000000000" pitchFamily="2" charset="0"/>
            </a:endParaRPr>
          </a:p>
          <a:p>
            <a:pPr marL="139700" marR="0" lvl="0" indent="0" algn="l" defTabSz="914400" rtl="1" eaLnBrk="1" fontAlgn="auto" latinLnBrk="0" hangingPunct="1">
              <a:lnSpc>
                <a:spcPct val="100000"/>
              </a:lnSpc>
              <a:spcBef>
                <a:spcPts val="0"/>
              </a:spcBef>
              <a:spcAft>
                <a:spcPts val="0"/>
              </a:spcAft>
              <a:buClr>
                <a:srgbClr val="000000"/>
              </a:buClr>
              <a:buSzPts val="1400"/>
              <a:buFont typeface="Arial"/>
              <a:buNone/>
              <a:tabLst/>
              <a:defRPr/>
            </a:pPr>
            <a:r>
              <a:rPr lang="en-US" b="0" i="0" u="none" strike="noStrike" dirty="0" err="1">
                <a:solidFill>
                  <a:srgbClr val="2162CC"/>
                </a:solidFill>
                <a:effectLst/>
                <a:latin typeface="Roboto" panose="02000000000000000000" pitchFamily="2" charset="0"/>
                <a:hlinkClick r:id="rId4"/>
              </a:rPr>
              <a:t>Connectomics</a:t>
            </a:r>
            <a:r>
              <a:rPr lang="en-US" b="0" i="0" u="none" strike="noStrike" dirty="0">
                <a:solidFill>
                  <a:srgbClr val="2162CC"/>
                </a:solidFill>
                <a:effectLst/>
                <a:latin typeface="Roboto" panose="02000000000000000000" pitchFamily="2" charset="0"/>
                <a:hlinkClick r:id="rId4"/>
              </a:rPr>
              <a:t> in Brain Aging and Dementia</a:t>
            </a:r>
            <a:endParaRPr lang="en-US" b="1" i="0" dirty="0">
              <a:solidFill>
                <a:srgbClr val="171717"/>
              </a:solidFill>
              <a:effectLst/>
              <a:latin typeface="Roboto" panose="02000000000000000000" pitchFamily="2" charset="0"/>
            </a:endParaRPr>
          </a:p>
          <a:p>
            <a:pPr marL="139700" indent="0" algn="l" rtl="1">
              <a:buNone/>
            </a:pPr>
            <a:endParaRPr lang="en-US" dirty="0"/>
          </a:p>
        </p:txBody>
      </p:sp>
    </p:spTree>
    <p:extLst>
      <p:ext uri="{BB962C8B-B14F-4D97-AF65-F5344CB8AC3E}">
        <p14:creationId xmlns:p14="http://schemas.microsoft.com/office/powerpoint/2010/main" val="2554668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lgn="l" rtl="1">
              <a:buNone/>
            </a:pPr>
            <a:r>
              <a:rPr lang="en-US" dirty="0"/>
              <a:t>To co-register MEG data to the MRI structural scans, a subject’s reference system and locator coils are needed.</a:t>
            </a:r>
          </a:p>
        </p:txBody>
      </p:sp>
    </p:spTree>
    <p:extLst>
      <p:ext uri="{BB962C8B-B14F-4D97-AF65-F5344CB8AC3E}">
        <p14:creationId xmlns:p14="http://schemas.microsoft.com/office/powerpoint/2010/main" val="2681246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524800" y="672606"/>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sp>
        <p:nvSpPr>
          <p:cNvPr id="11" name="Google Shape;11;p2"/>
          <p:cNvSpPr/>
          <p:nvPr/>
        </p:nvSpPr>
        <p:spPr>
          <a:xfrm rot="10800000">
            <a:off x="6537563" y="33429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cxnSp>
        <p:nvCxnSpPr>
          <p:cNvPr id="12" name="Google Shape;12;p2"/>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3" name="Google Shape;13;p2"/>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14" name="Google Shape;14;p2"/>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8" name="Google Shape;18;p3"/>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2" name="Google Shape;22;p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7" name="Google Shape;27;p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5"/>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756200" y="1489825"/>
            <a:ext cx="3999900" cy="3078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w="38100" cap="flat" cmpd="sng">
            <a:solidFill>
              <a:schemeClr val="accent4"/>
            </a:solidFill>
            <a:prstDash val="solid"/>
            <a:round/>
            <a:headEnd type="none" w="sm" len="sm"/>
            <a:tailEnd type="none" w="sm" len="sm"/>
          </a:ln>
        </p:spPr>
      </p:cxnSp>
      <p:sp>
        <p:nvSpPr>
          <p:cNvPr id="36" name="Google Shape;36;p7"/>
          <p:cNvSpPr txBox="1">
            <a:spLocks noGrp="1"/>
          </p:cNvSpPr>
          <p:nvPr>
            <p:ph type="title"/>
          </p:nvPr>
        </p:nvSpPr>
        <p:spPr>
          <a:xfrm>
            <a:off x="3879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7"/>
          <p:cNvSpPr txBox="1">
            <a:spLocks noGrp="1"/>
          </p:cNvSpPr>
          <p:nvPr>
            <p:ph type="body" idx="1"/>
          </p:nvPr>
        </p:nvSpPr>
        <p:spPr>
          <a:xfrm>
            <a:off x="387900" y="1594025"/>
            <a:ext cx="2808000" cy="2681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8" name="Google Shape;3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4;p9"/>
          <p:cNvCxnSpPr/>
          <p:nvPr/>
        </p:nvCxnSpPr>
        <p:spPr>
          <a:xfrm>
            <a:off x="5029675" y="4495503"/>
            <a:ext cx="540900" cy="0"/>
          </a:xfrm>
          <a:prstGeom prst="straightConnector1">
            <a:avLst/>
          </a:prstGeom>
          <a:noFill/>
          <a:ln w="38100" cap="flat" cmpd="sng">
            <a:solidFill>
              <a:schemeClr val="accent5"/>
            </a:solidFill>
            <a:prstDash val="solid"/>
            <a:round/>
            <a:headEnd type="none" w="sm" len="sm"/>
            <a:tailEnd type="none" w="sm" len="sm"/>
          </a:ln>
        </p:spPr>
      </p:cxnSp>
      <p:sp>
        <p:nvSpPr>
          <p:cNvPr id="45" name="Google Shape;45;p9"/>
          <p:cNvSpPr txBox="1">
            <a:spLocks noGrp="1"/>
          </p:cNvSpPr>
          <p:nvPr>
            <p:ph type="title"/>
          </p:nvPr>
        </p:nvSpPr>
        <p:spPr>
          <a:xfrm>
            <a:off x="265500" y="1209075"/>
            <a:ext cx="4045200" cy="1506300"/>
          </a:xfrm>
          <a:prstGeom prst="rect">
            <a:avLst/>
          </a:prstGeom>
        </p:spPr>
        <p:txBody>
          <a:bodyPr spcFirstLastPara="1" wrap="square" lIns="91425" tIns="91425" rIns="91425" bIns="91425" anchor="b" anchorCtr="0">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6" name="Google Shape;46;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47" name="Google Shape;47;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51" name="Google Shape;5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1"/>
          <p:cNvSpPr txBox="1">
            <a:spLocks noGrp="1"/>
          </p:cNvSpPr>
          <p:nvPr>
            <p:ph type="title" hasCustomPrompt="1"/>
          </p:nvPr>
        </p:nvSpPr>
        <p:spPr>
          <a:xfrm>
            <a:off x="387900" y="1152450"/>
            <a:ext cx="83682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a:spLocks noGrp="1"/>
          </p:cNvSpPr>
          <p:nvPr>
            <p:ph type="body" idx="1"/>
          </p:nvPr>
        </p:nvSpPr>
        <p:spPr>
          <a:xfrm>
            <a:off x="387900" y="2919450"/>
            <a:ext cx="83682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3.png"/><Relationship Id="rId5" Type="http://schemas.microsoft.com/office/2014/relationships/chartEx" Target="../charts/chartEx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2.jpg"/><Relationship Id="rId4" Type="http://schemas.openxmlformats.org/officeDocument/2006/relationships/image" Target="../media/image21.jp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9.jpg"/><Relationship Id="rId4" Type="http://schemas.openxmlformats.org/officeDocument/2006/relationships/image" Target="../media/image28.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1.jp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hyperlink" Target="https://www.humanconnectome.org/study/hcp-young-adult/document/1200-subjects-data-release"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3"/>
          <p:cNvSpPr txBox="1">
            <a:spLocks noGrp="1"/>
          </p:cNvSpPr>
          <p:nvPr>
            <p:ph type="ctrTitle"/>
          </p:nvPr>
        </p:nvSpPr>
        <p:spPr>
          <a:xfrm>
            <a:off x="1495778" y="720650"/>
            <a:ext cx="6152444" cy="1457400"/>
          </a:xfrm>
          <a:prstGeom prst="rect">
            <a:avLst/>
          </a:prstGeom>
        </p:spPr>
        <p:txBody>
          <a:bodyPr spcFirstLastPara="1" wrap="square" lIns="91425" tIns="91425" rIns="91425" bIns="91425" anchor="b" anchorCtr="0">
            <a:noAutofit/>
          </a:bodyPr>
          <a:lstStyle/>
          <a:p>
            <a:pPr marL="0" lvl="0" indent="0" algn="ctr" rtl="1">
              <a:spcBef>
                <a:spcPts val="0"/>
              </a:spcBef>
              <a:spcAft>
                <a:spcPts val="0"/>
              </a:spcAft>
              <a:buNone/>
            </a:pPr>
            <a:r>
              <a:rPr lang="fa-IR" dirty="0">
                <a:latin typeface="Bn"/>
                <a:cs typeface="B Nazanin" panose="00000400000000000000" pitchFamily="2" charset="-78"/>
              </a:rPr>
              <a:t>تخمین </a:t>
            </a:r>
            <a:r>
              <a:rPr lang="en" sz="3800" dirty="0">
                <a:latin typeface="Times New Roman" panose="02020603050405020304" pitchFamily="18" charset="0"/>
                <a:cs typeface="Times New Roman" panose="02020603050405020304" pitchFamily="18" charset="0"/>
              </a:rPr>
              <a:t>IQ</a:t>
            </a:r>
            <a:r>
              <a:rPr lang="fa-IR" dirty="0">
                <a:latin typeface="Bn"/>
                <a:cs typeface="B Nazanin" panose="00000400000000000000" pitchFamily="2" charset="-78"/>
              </a:rPr>
              <a:t> </a:t>
            </a:r>
            <a:r>
              <a:rPr lang="en" dirty="0">
                <a:latin typeface="Bn"/>
                <a:cs typeface="B Nazanin" panose="00000400000000000000" pitchFamily="2" charset="-78"/>
              </a:rPr>
              <a:t>از روی سیگنال</a:t>
            </a:r>
            <a:r>
              <a:rPr lang="fa-IR" dirty="0">
                <a:latin typeface="Bn"/>
                <a:cs typeface="B Nazanin" panose="00000400000000000000" pitchFamily="2" charset="-78"/>
              </a:rPr>
              <a:t>‌</a:t>
            </a:r>
            <a:r>
              <a:rPr lang="en" dirty="0">
                <a:latin typeface="Bn"/>
                <a:cs typeface="B Nazanin" panose="00000400000000000000" pitchFamily="2" charset="-78"/>
              </a:rPr>
              <a:t>های مغزی</a:t>
            </a:r>
            <a:endParaRPr dirty="0">
              <a:latin typeface="Bn"/>
              <a:cs typeface="B Nazanin" panose="00000400000000000000" pitchFamily="2" charset="-78"/>
            </a:endParaRPr>
          </a:p>
        </p:txBody>
      </p:sp>
      <p:sp>
        <p:nvSpPr>
          <p:cNvPr id="64" name="Google Shape;64;p13"/>
          <p:cNvSpPr txBox="1">
            <a:spLocks noGrp="1"/>
          </p:cNvSpPr>
          <p:nvPr>
            <p:ph type="subTitle" idx="1"/>
          </p:nvPr>
        </p:nvSpPr>
        <p:spPr>
          <a:xfrm>
            <a:off x="1680300" y="3484338"/>
            <a:ext cx="5783400" cy="9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fa-IR" dirty="0">
                <a:cs typeface="B Nazanin" panose="00000400000000000000" pitchFamily="2" charset="-78"/>
              </a:rPr>
              <a:t>ارائه پروژه 2</a:t>
            </a:r>
          </a:p>
          <a:p>
            <a:pPr marL="0" lvl="0" indent="0" algn="r" rtl="0">
              <a:spcBef>
                <a:spcPts val="0"/>
              </a:spcBef>
              <a:spcAft>
                <a:spcPts val="0"/>
              </a:spcAft>
              <a:buNone/>
            </a:pPr>
            <a:r>
              <a:rPr lang="fa-IR" dirty="0">
                <a:cs typeface="B Nazanin" panose="00000400000000000000" pitchFamily="2" charset="-78"/>
              </a:rPr>
              <a:t>استاد پروژه: جناب دکتر شمس‌اللّهی</a:t>
            </a:r>
            <a:endParaRPr dirty="0">
              <a:cs typeface="B Nazanin" panose="00000400000000000000" pitchFamily="2" charset="-78"/>
            </a:endParaRPr>
          </a:p>
        </p:txBody>
      </p:sp>
      <p:sp>
        <p:nvSpPr>
          <p:cNvPr id="4" name="Google Shape;64;p13">
            <a:extLst>
              <a:ext uri="{FF2B5EF4-FFF2-40B4-BE49-F238E27FC236}">
                <a16:creationId xmlns:a16="http://schemas.microsoft.com/office/drawing/2014/main" id="{ED9D1E2B-6D97-4F1A-8C61-400ADF9F9E7F}"/>
              </a:ext>
            </a:extLst>
          </p:cNvPr>
          <p:cNvSpPr txBox="1">
            <a:spLocks/>
          </p:cNvSpPr>
          <p:nvPr/>
        </p:nvSpPr>
        <p:spPr>
          <a:xfrm>
            <a:off x="1680300" y="2856089"/>
            <a:ext cx="5783400" cy="6133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5"/>
              </a:buClr>
              <a:buSzPts val="2400"/>
              <a:buFont typeface="Roboto Slab"/>
              <a:buNone/>
              <a:defRPr sz="2400" b="0" i="0" u="none" strike="noStrike" cap="none">
                <a:solidFill>
                  <a:schemeClr val="accent5"/>
                </a:solidFill>
                <a:latin typeface="Roboto Slab"/>
                <a:ea typeface="Roboto Slab"/>
                <a:cs typeface="Roboto Slab"/>
                <a:sym typeface="Roboto Slab"/>
              </a:defRPr>
            </a:lvl1pPr>
            <a:lvl2pPr marL="914400" marR="0" lvl="1" indent="-317500" algn="ctr" rtl="0">
              <a:lnSpc>
                <a:spcPct val="100000"/>
              </a:lnSpc>
              <a:spcBef>
                <a:spcPts val="0"/>
              </a:spcBef>
              <a:spcAft>
                <a:spcPts val="0"/>
              </a:spcAft>
              <a:buClr>
                <a:schemeClr val="accent5"/>
              </a:buClr>
              <a:buSzPts val="2400"/>
              <a:buFont typeface="Roboto Slab"/>
              <a:buNone/>
              <a:defRPr sz="2400" b="0" i="0" u="none" strike="noStrike" cap="none">
                <a:solidFill>
                  <a:schemeClr val="accent5"/>
                </a:solidFill>
                <a:latin typeface="Roboto Slab"/>
                <a:ea typeface="Roboto Slab"/>
                <a:cs typeface="Roboto Slab"/>
                <a:sym typeface="Roboto Slab"/>
              </a:defRPr>
            </a:lvl2pPr>
            <a:lvl3pPr marL="1371600" marR="0" lvl="2" indent="-317500" algn="ctr" rtl="0">
              <a:lnSpc>
                <a:spcPct val="100000"/>
              </a:lnSpc>
              <a:spcBef>
                <a:spcPts val="0"/>
              </a:spcBef>
              <a:spcAft>
                <a:spcPts val="0"/>
              </a:spcAft>
              <a:buClr>
                <a:schemeClr val="accent5"/>
              </a:buClr>
              <a:buSzPts val="2400"/>
              <a:buFont typeface="Roboto Slab"/>
              <a:buNone/>
              <a:defRPr sz="2400" b="0" i="0" u="none" strike="noStrike" cap="none">
                <a:solidFill>
                  <a:schemeClr val="accent5"/>
                </a:solidFill>
                <a:latin typeface="Roboto Slab"/>
                <a:ea typeface="Roboto Slab"/>
                <a:cs typeface="Roboto Slab"/>
                <a:sym typeface="Roboto Slab"/>
              </a:defRPr>
            </a:lvl3pPr>
            <a:lvl4pPr marL="1828800" marR="0" lvl="3" indent="-317500" algn="ctr" rtl="0">
              <a:lnSpc>
                <a:spcPct val="100000"/>
              </a:lnSpc>
              <a:spcBef>
                <a:spcPts val="0"/>
              </a:spcBef>
              <a:spcAft>
                <a:spcPts val="0"/>
              </a:spcAft>
              <a:buClr>
                <a:schemeClr val="accent5"/>
              </a:buClr>
              <a:buSzPts val="2400"/>
              <a:buFont typeface="Roboto Slab"/>
              <a:buNone/>
              <a:defRPr sz="2400" b="0" i="0" u="none" strike="noStrike" cap="none">
                <a:solidFill>
                  <a:schemeClr val="accent5"/>
                </a:solidFill>
                <a:latin typeface="Roboto Slab"/>
                <a:ea typeface="Roboto Slab"/>
                <a:cs typeface="Roboto Slab"/>
                <a:sym typeface="Roboto Slab"/>
              </a:defRPr>
            </a:lvl4pPr>
            <a:lvl5pPr marL="2286000" marR="0" lvl="4" indent="-317500" algn="ctr" rtl="0">
              <a:lnSpc>
                <a:spcPct val="100000"/>
              </a:lnSpc>
              <a:spcBef>
                <a:spcPts val="0"/>
              </a:spcBef>
              <a:spcAft>
                <a:spcPts val="0"/>
              </a:spcAft>
              <a:buClr>
                <a:schemeClr val="accent5"/>
              </a:buClr>
              <a:buSzPts val="2400"/>
              <a:buFont typeface="Roboto Slab"/>
              <a:buNone/>
              <a:defRPr sz="2400" b="0" i="0" u="none" strike="noStrike" cap="none">
                <a:solidFill>
                  <a:schemeClr val="accent5"/>
                </a:solidFill>
                <a:latin typeface="Roboto Slab"/>
                <a:ea typeface="Roboto Slab"/>
                <a:cs typeface="Roboto Slab"/>
                <a:sym typeface="Roboto Slab"/>
              </a:defRPr>
            </a:lvl5pPr>
            <a:lvl6pPr marL="2743200" marR="0" lvl="5" indent="-317500" algn="ctr" rtl="0">
              <a:lnSpc>
                <a:spcPct val="100000"/>
              </a:lnSpc>
              <a:spcBef>
                <a:spcPts val="0"/>
              </a:spcBef>
              <a:spcAft>
                <a:spcPts val="0"/>
              </a:spcAft>
              <a:buClr>
                <a:schemeClr val="accent5"/>
              </a:buClr>
              <a:buSzPts val="2400"/>
              <a:buFont typeface="Roboto Slab"/>
              <a:buNone/>
              <a:defRPr sz="2400" b="0" i="0" u="none" strike="noStrike" cap="none">
                <a:solidFill>
                  <a:schemeClr val="accent5"/>
                </a:solidFill>
                <a:latin typeface="Roboto Slab"/>
                <a:ea typeface="Roboto Slab"/>
                <a:cs typeface="Roboto Slab"/>
                <a:sym typeface="Roboto Slab"/>
              </a:defRPr>
            </a:lvl6pPr>
            <a:lvl7pPr marL="3200400" marR="0" lvl="6" indent="-317500" algn="ctr" rtl="0">
              <a:lnSpc>
                <a:spcPct val="100000"/>
              </a:lnSpc>
              <a:spcBef>
                <a:spcPts val="0"/>
              </a:spcBef>
              <a:spcAft>
                <a:spcPts val="0"/>
              </a:spcAft>
              <a:buClr>
                <a:schemeClr val="accent5"/>
              </a:buClr>
              <a:buSzPts val="2400"/>
              <a:buFont typeface="Roboto Slab"/>
              <a:buNone/>
              <a:defRPr sz="2400" b="0" i="0" u="none" strike="noStrike" cap="none">
                <a:solidFill>
                  <a:schemeClr val="accent5"/>
                </a:solidFill>
                <a:latin typeface="Roboto Slab"/>
                <a:ea typeface="Roboto Slab"/>
                <a:cs typeface="Roboto Slab"/>
                <a:sym typeface="Roboto Slab"/>
              </a:defRPr>
            </a:lvl7pPr>
            <a:lvl8pPr marL="3657600" marR="0" lvl="7" indent="-317500" algn="ctr" rtl="0">
              <a:lnSpc>
                <a:spcPct val="100000"/>
              </a:lnSpc>
              <a:spcBef>
                <a:spcPts val="0"/>
              </a:spcBef>
              <a:spcAft>
                <a:spcPts val="0"/>
              </a:spcAft>
              <a:buClr>
                <a:schemeClr val="accent5"/>
              </a:buClr>
              <a:buSzPts val="2400"/>
              <a:buFont typeface="Roboto Slab"/>
              <a:buNone/>
              <a:defRPr sz="2400" b="0" i="0" u="none" strike="noStrike" cap="none">
                <a:solidFill>
                  <a:schemeClr val="accent5"/>
                </a:solidFill>
                <a:latin typeface="Roboto Slab"/>
                <a:ea typeface="Roboto Slab"/>
                <a:cs typeface="Roboto Slab"/>
                <a:sym typeface="Roboto Slab"/>
              </a:defRPr>
            </a:lvl8pPr>
            <a:lvl9pPr marL="4114800" marR="0" lvl="8" indent="-317500" algn="ctr" rtl="0">
              <a:lnSpc>
                <a:spcPct val="100000"/>
              </a:lnSpc>
              <a:spcBef>
                <a:spcPts val="0"/>
              </a:spcBef>
              <a:spcAft>
                <a:spcPts val="0"/>
              </a:spcAft>
              <a:buClr>
                <a:schemeClr val="accent5"/>
              </a:buClr>
              <a:buSzPts val="2400"/>
              <a:buFont typeface="Roboto Slab"/>
              <a:buNone/>
              <a:defRPr sz="2400" b="0" i="0" u="none" strike="noStrike" cap="none">
                <a:solidFill>
                  <a:schemeClr val="accent5"/>
                </a:solidFill>
                <a:latin typeface="Roboto Slab"/>
                <a:ea typeface="Roboto Slab"/>
                <a:cs typeface="Roboto Slab"/>
                <a:sym typeface="Roboto Slab"/>
              </a:defRPr>
            </a:lvl9pPr>
          </a:lstStyle>
          <a:p>
            <a:pPr marL="0" indent="0"/>
            <a:r>
              <a:rPr lang="fa-IR" dirty="0">
                <a:solidFill>
                  <a:schemeClr val="tx2">
                    <a:lumMod val="90000"/>
                  </a:schemeClr>
                </a:solidFill>
                <a:cs typeface="B Nazanin" panose="00000400000000000000" pitchFamily="2" charset="-78"/>
              </a:rPr>
              <a:t>ارسلان فیروزی</a:t>
            </a:r>
          </a:p>
        </p:txBody>
      </p:sp>
      <p:sp>
        <p:nvSpPr>
          <p:cNvPr id="2" name="Slide Number Placeholder 1">
            <a:extLst>
              <a:ext uri="{FF2B5EF4-FFF2-40B4-BE49-F238E27FC236}">
                <a16:creationId xmlns:a16="http://schemas.microsoft.com/office/drawing/2014/main" id="{02FF3387-D86D-40A2-BCA1-F7CA6BB90C7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50E27-A77E-435E-A32C-2D8C2A6B3AEF}"/>
              </a:ext>
            </a:extLst>
          </p:cNvPr>
          <p:cNvSpPr>
            <a:spLocks noGrp="1"/>
          </p:cNvSpPr>
          <p:nvPr>
            <p:ph type="title"/>
          </p:nvPr>
        </p:nvSpPr>
        <p:spPr/>
        <p:txBody>
          <a:bodyPr/>
          <a:lstStyle/>
          <a:p>
            <a:pPr algn="r"/>
            <a:r>
              <a:rPr lang="fa-IR" dirty="0">
                <a:cs typeface="B Nazanin" panose="00000400000000000000" pitchFamily="2" charset="-78"/>
              </a:rPr>
              <a:t>توزیع سنی</a:t>
            </a:r>
            <a:endParaRPr lang="en-US" dirty="0">
              <a:cs typeface="B Nazanin" panose="00000400000000000000" pitchFamily="2" charset="-78"/>
            </a:endParaRPr>
          </a:p>
        </p:txBody>
      </p:sp>
      <mc:AlternateContent xmlns:mc="http://schemas.openxmlformats.org/markup-compatibility/2006" xmlns:cx1="http://schemas.microsoft.com/office/drawing/2015/9/8/chartex">
        <mc:Choice Requires="cx1">
          <p:graphicFrame>
            <p:nvGraphicFramePr>
              <p:cNvPr id="9" name="Chart 8">
                <a:extLst>
                  <a:ext uri="{FF2B5EF4-FFF2-40B4-BE49-F238E27FC236}">
                    <a16:creationId xmlns:a16="http://schemas.microsoft.com/office/drawing/2014/main" id="{3CD0D6CB-8603-428F-9A19-B1EF40A63ADF}"/>
                  </a:ext>
                </a:extLst>
              </p:cNvPr>
              <p:cNvGraphicFramePr/>
              <p:nvPr>
                <p:extLst>
                  <p:ext uri="{D42A27DB-BD31-4B8C-83A1-F6EECF244321}">
                    <p14:modId xmlns:p14="http://schemas.microsoft.com/office/powerpoint/2010/main" val="200699344"/>
                  </p:ext>
                </p:extLst>
              </p:nvPr>
            </p:nvGraphicFramePr>
            <p:xfrm>
              <a:off x="184700" y="1419225"/>
              <a:ext cx="4572000" cy="274320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9" name="Chart 8">
                <a:extLst>
                  <a:ext uri="{FF2B5EF4-FFF2-40B4-BE49-F238E27FC236}">
                    <a16:creationId xmlns:a16="http://schemas.microsoft.com/office/drawing/2014/main" id="{3CD0D6CB-8603-428F-9A19-B1EF40A63ADF}"/>
                  </a:ext>
                </a:extLst>
              </p:cNvPr>
              <p:cNvPicPr>
                <a:picLocks noGrp="1" noRot="1" noChangeAspect="1" noMove="1" noResize="1" noEditPoints="1" noAdjustHandles="1" noChangeArrowheads="1" noChangeShapeType="1"/>
              </p:cNvPicPr>
              <p:nvPr/>
            </p:nvPicPr>
            <p:blipFill>
              <a:blip r:embed="rId4"/>
              <a:stretch>
                <a:fillRect/>
              </a:stretch>
            </p:blipFill>
            <p:spPr>
              <a:xfrm>
                <a:off x="184700" y="1419225"/>
                <a:ext cx="4572000" cy="27432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0" name="Chart 9">
                <a:extLst>
                  <a:ext uri="{FF2B5EF4-FFF2-40B4-BE49-F238E27FC236}">
                    <a16:creationId xmlns:a16="http://schemas.microsoft.com/office/drawing/2014/main" id="{B673B9DE-33AB-45DE-896B-A220C8706535}"/>
                  </a:ext>
                </a:extLst>
              </p:cNvPr>
              <p:cNvGraphicFramePr/>
              <p:nvPr>
                <p:extLst>
                  <p:ext uri="{D42A27DB-BD31-4B8C-83A1-F6EECF244321}">
                    <p14:modId xmlns:p14="http://schemas.microsoft.com/office/powerpoint/2010/main" val="1611475872"/>
                  </p:ext>
                </p:extLst>
              </p:nvPr>
            </p:nvGraphicFramePr>
            <p:xfrm>
              <a:off x="4756700" y="1419225"/>
              <a:ext cx="4050200" cy="2486026"/>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10" name="Chart 9">
                <a:extLst>
                  <a:ext uri="{FF2B5EF4-FFF2-40B4-BE49-F238E27FC236}">
                    <a16:creationId xmlns:a16="http://schemas.microsoft.com/office/drawing/2014/main" id="{B673B9DE-33AB-45DE-896B-A220C8706535}"/>
                  </a:ext>
                </a:extLst>
              </p:cNvPr>
              <p:cNvPicPr>
                <a:picLocks noGrp="1" noRot="1" noChangeAspect="1" noMove="1" noResize="1" noEditPoints="1" noAdjustHandles="1" noChangeArrowheads="1" noChangeShapeType="1"/>
              </p:cNvPicPr>
              <p:nvPr/>
            </p:nvPicPr>
            <p:blipFill>
              <a:blip r:embed="rId6"/>
              <a:stretch>
                <a:fillRect/>
              </a:stretch>
            </p:blipFill>
            <p:spPr>
              <a:xfrm>
                <a:off x="4756700" y="1419225"/>
                <a:ext cx="4050200" cy="2486026"/>
              </a:xfrm>
              <a:prstGeom prst="rect">
                <a:avLst/>
              </a:prstGeom>
            </p:spPr>
          </p:pic>
        </mc:Fallback>
      </mc:AlternateContent>
      <p:sp>
        <p:nvSpPr>
          <p:cNvPr id="11" name="Text Placeholder 4">
            <a:extLst>
              <a:ext uri="{FF2B5EF4-FFF2-40B4-BE49-F238E27FC236}">
                <a16:creationId xmlns:a16="http://schemas.microsoft.com/office/drawing/2014/main" id="{F6860994-B560-450B-A023-1AA8D1260FAC}"/>
              </a:ext>
            </a:extLst>
          </p:cNvPr>
          <p:cNvSpPr>
            <a:spLocks noGrp="1"/>
          </p:cNvSpPr>
          <p:nvPr>
            <p:ph type="body" idx="1"/>
          </p:nvPr>
        </p:nvSpPr>
        <p:spPr>
          <a:xfrm>
            <a:off x="218614" y="4257675"/>
            <a:ext cx="4504172" cy="589846"/>
          </a:xfrm>
        </p:spPr>
        <p:txBody>
          <a:bodyPr/>
          <a:lstStyle/>
          <a:p>
            <a:pPr marL="114300" indent="0" algn="ctr">
              <a:buNone/>
            </a:pPr>
            <a:r>
              <a:rPr lang="en-US" sz="1600" dirty="0">
                <a:latin typeface="Times New Roman" panose="02020603050405020304" pitchFamily="18" charset="0"/>
                <a:cs typeface="Times New Roman" panose="02020603050405020304" pitchFamily="18" charset="0"/>
              </a:rPr>
              <a:t>656 Females, 550 Males</a:t>
            </a:r>
          </a:p>
        </p:txBody>
      </p:sp>
      <p:sp>
        <p:nvSpPr>
          <p:cNvPr id="12" name="Text Placeholder 4">
            <a:extLst>
              <a:ext uri="{FF2B5EF4-FFF2-40B4-BE49-F238E27FC236}">
                <a16:creationId xmlns:a16="http://schemas.microsoft.com/office/drawing/2014/main" id="{DE88B74D-57D9-4920-A8E4-31BA2DB1ABE4}"/>
              </a:ext>
            </a:extLst>
          </p:cNvPr>
          <p:cNvSpPr txBox="1">
            <a:spLocks/>
          </p:cNvSpPr>
          <p:nvPr/>
        </p:nvSpPr>
        <p:spPr>
          <a:xfrm>
            <a:off x="4639828" y="4257675"/>
            <a:ext cx="4504172" cy="5898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114300" indent="0" algn="ctr">
              <a:buFont typeface="Roboto"/>
              <a:buNone/>
            </a:pPr>
            <a:r>
              <a:rPr lang="en-US" sz="1600" dirty="0">
                <a:latin typeface="Times New Roman" panose="02020603050405020304" pitchFamily="18" charset="0"/>
                <a:cs typeface="Times New Roman" panose="02020603050405020304" pitchFamily="18" charset="0"/>
              </a:rPr>
              <a:t>41 Females, 48 Males</a:t>
            </a:r>
          </a:p>
        </p:txBody>
      </p:sp>
      <p:sp>
        <p:nvSpPr>
          <p:cNvPr id="3" name="Slide Number Placeholder 2">
            <a:extLst>
              <a:ext uri="{FF2B5EF4-FFF2-40B4-BE49-F238E27FC236}">
                <a16:creationId xmlns:a16="http://schemas.microsoft.com/office/drawing/2014/main" id="{D97DF913-C476-49E8-BCFA-7020249C32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4283793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50E27-A77E-435E-A32C-2D8C2A6B3AEF}"/>
              </a:ext>
            </a:extLst>
          </p:cNvPr>
          <p:cNvSpPr>
            <a:spLocks noGrp="1"/>
          </p:cNvSpPr>
          <p:nvPr>
            <p:ph type="title"/>
          </p:nvPr>
        </p:nvSpPr>
        <p:spPr/>
        <p:txBody>
          <a:bodyPr/>
          <a:lstStyle/>
          <a:p>
            <a:pPr algn="r"/>
            <a:r>
              <a:rPr lang="fa-IR" dirty="0">
                <a:cs typeface="B Nazanin" panose="00000400000000000000" pitchFamily="2" charset="-78"/>
              </a:rPr>
              <a:t>توزیع ضریب هوشی</a:t>
            </a:r>
            <a:endParaRPr lang="en-US" dirty="0">
              <a:cs typeface="B Nazanin" panose="00000400000000000000" pitchFamily="2" charset="-78"/>
            </a:endParaRPr>
          </a:p>
        </p:txBody>
      </p:sp>
      <p:pic>
        <p:nvPicPr>
          <p:cNvPr id="6" name="Picture 5">
            <a:extLst>
              <a:ext uri="{FF2B5EF4-FFF2-40B4-BE49-F238E27FC236}">
                <a16:creationId xmlns:a16="http://schemas.microsoft.com/office/drawing/2014/main" id="{4855E118-FC68-48C5-9948-B6408B02928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519425" y="1391662"/>
            <a:ext cx="4396749" cy="3553975"/>
          </a:xfrm>
          <a:prstGeom prst="rect">
            <a:avLst/>
          </a:prstGeom>
        </p:spPr>
      </p:pic>
      <p:sp>
        <p:nvSpPr>
          <p:cNvPr id="13" name="Rectangle: Rounded Corners 12">
            <a:extLst>
              <a:ext uri="{FF2B5EF4-FFF2-40B4-BE49-F238E27FC236}">
                <a16:creationId xmlns:a16="http://schemas.microsoft.com/office/drawing/2014/main" id="{9F206987-989A-4645-95FF-D23E93A1354D}"/>
              </a:ext>
            </a:extLst>
          </p:cNvPr>
          <p:cNvSpPr/>
          <p:nvPr/>
        </p:nvSpPr>
        <p:spPr>
          <a:xfrm>
            <a:off x="266700" y="1498600"/>
            <a:ext cx="8489400" cy="3186875"/>
          </a:xfrm>
          <a:prstGeom prst="roundRect">
            <a:avLst>
              <a:gd name="adj" fmla="val 72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D017FDC-C2CA-4E34-BB90-A6FE4D5B7898}"/>
              </a:ext>
            </a:extLst>
          </p:cNvPr>
          <p:cNvPicPr>
            <a:picLocks noChangeAspect="1"/>
          </p:cNvPicPr>
          <p:nvPr/>
        </p:nvPicPr>
        <p:blipFill>
          <a:blip r:embed="rId5"/>
          <a:stretch>
            <a:fillRect/>
          </a:stretch>
        </p:blipFill>
        <p:spPr>
          <a:xfrm>
            <a:off x="417825" y="1568449"/>
            <a:ext cx="3769769" cy="3047175"/>
          </a:xfrm>
          <a:prstGeom prst="rect">
            <a:avLst/>
          </a:prstGeom>
        </p:spPr>
      </p:pic>
      <p:pic>
        <p:nvPicPr>
          <p:cNvPr id="15" name="Picture 14">
            <a:extLst>
              <a:ext uri="{FF2B5EF4-FFF2-40B4-BE49-F238E27FC236}">
                <a16:creationId xmlns:a16="http://schemas.microsoft.com/office/drawing/2014/main" id="{B3759A61-623F-449C-9D3E-C34F83527118}"/>
              </a:ext>
            </a:extLst>
          </p:cNvPr>
          <p:cNvPicPr>
            <a:picLocks noChangeAspect="1"/>
          </p:cNvPicPr>
          <p:nvPr/>
        </p:nvPicPr>
        <p:blipFill>
          <a:blip r:embed="rId6"/>
          <a:stretch>
            <a:fillRect/>
          </a:stretch>
        </p:blipFill>
        <p:spPr>
          <a:xfrm>
            <a:off x="4572000" y="1568449"/>
            <a:ext cx="3708355" cy="3047175"/>
          </a:xfrm>
          <a:prstGeom prst="rect">
            <a:avLst/>
          </a:prstGeom>
        </p:spPr>
      </p:pic>
      <p:sp>
        <p:nvSpPr>
          <p:cNvPr id="16" name="Slide Number Placeholder 15">
            <a:extLst>
              <a:ext uri="{FF2B5EF4-FFF2-40B4-BE49-F238E27FC236}">
                <a16:creationId xmlns:a16="http://schemas.microsoft.com/office/drawing/2014/main" id="{D6D43235-91B4-4BFC-AC9F-E4C0ED2943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3789587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50E27-A77E-435E-A32C-2D8C2A6B3AEF}"/>
              </a:ext>
            </a:extLst>
          </p:cNvPr>
          <p:cNvSpPr>
            <a:spLocks noGrp="1"/>
          </p:cNvSpPr>
          <p:nvPr>
            <p:ph type="title"/>
          </p:nvPr>
        </p:nvSpPr>
        <p:spPr/>
        <p:txBody>
          <a:bodyPr/>
          <a:lstStyle/>
          <a:p>
            <a:pPr algn="r" rtl="1"/>
            <a:r>
              <a:rPr lang="fa-IR" dirty="0">
                <a:cs typeface="B Nazanin" panose="00000400000000000000" pitchFamily="2" charset="-78"/>
              </a:rPr>
              <a:t>مشخصات داده استراحت - </a:t>
            </a:r>
            <a:r>
              <a:rPr lang="en-US" dirty="0">
                <a:latin typeface="Times New Roman" panose="02020603050405020304" pitchFamily="18" charset="0"/>
                <a:cs typeface="Times New Roman" panose="02020603050405020304" pitchFamily="18" charset="0"/>
              </a:rPr>
              <a:t>MEG</a:t>
            </a:r>
          </a:p>
        </p:txBody>
      </p:sp>
      <p:sp>
        <p:nvSpPr>
          <p:cNvPr id="13" name="Rectangle: Rounded Corners 12">
            <a:extLst>
              <a:ext uri="{FF2B5EF4-FFF2-40B4-BE49-F238E27FC236}">
                <a16:creationId xmlns:a16="http://schemas.microsoft.com/office/drawing/2014/main" id="{9F206987-989A-4645-95FF-D23E93A1354D}"/>
              </a:ext>
            </a:extLst>
          </p:cNvPr>
          <p:cNvSpPr/>
          <p:nvPr/>
        </p:nvSpPr>
        <p:spPr>
          <a:xfrm>
            <a:off x="4402997" y="1404816"/>
            <a:ext cx="3790398" cy="3186875"/>
          </a:xfrm>
          <a:prstGeom prst="roundRect">
            <a:avLst>
              <a:gd name="adj" fmla="val 72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 Placeholder 4">
            <a:extLst>
              <a:ext uri="{FF2B5EF4-FFF2-40B4-BE49-F238E27FC236}">
                <a16:creationId xmlns:a16="http://schemas.microsoft.com/office/drawing/2014/main" id="{9452CCB7-C5C6-455E-8F5C-131678845155}"/>
              </a:ext>
            </a:extLst>
          </p:cNvPr>
          <p:cNvSpPr>
            <a:spLocks noGrp="1"/>
          </p:cNvSpPr>
          <p:nvPr>
            <p:ph type="body" idx="1"/>
          </p:nvPr>
        </p:nvSpPr>
        <p:spPr>
          <a:xfrm>
            <a:off x="201082" y="1498600"/>
            <a:ext cx="4571999" cy="2316355"/>
          </a:xfrm>
        </p:spPr>
        <p:txBody>
          <a:bodyPr/>
          <a:lstStyle/>
          <a:p>
            <a:r>
              <a:rPr lang="en-US" sz="2000" dirty="0">
                <a:latin typeface="Times New Roman" panose="02020603050405020304" pitchFamily="18" charset="0"/>
                <a:cs typeface="Times New Roman" panose="02020603050405020304" pitchFamily="18" charset="0"/>
              </a:rPr>
              <a:t>3 Sessions</a:t>
            </a:r>
          </a:p>
          <a:p>
            <a:r>
              <a:rPr lang="en-US" sz="2000" dirty="0">
                <a:latin typeface="Times New Roman" panose="02020603050405020304" pitchFamily="18" charset="0"/>
                <a:cs typeface="Times New Roman" panose="02020603050405020304" pitchFamily="18" charset="0"/>
              </a:rPr>
              <a:t>14</a:t>
            </a:r>
            <a:r>
              <a:rPr lang="fa-IR" sz="2000" dirty="0">
                <a:latin typeface="Times New Roman" panose="02020603050405020304" pitchFamily="18" charset="0"/>
                <a:cs typeface="Times New Roman" panose="02020603050405020304" pitchFamily="18" charset="0"/>
              </a:rPr>
              <a:t>9</a:t>
            </a:r>
            <a:r>
              <a:rPr lang="en-US" sz="2000" dirty="0">
                <a:latin typeface="Times New Roman" panose="02020603050405020304" pitchFamily="18" charset="0"/>
                <a:cs typeface="Times New Roman" panose="02020603050405020304" pitchFamily="18" charset="0"/>
              </a:rPr>
              <a:t> Trials </a:t>
            </a:r>
          </a:p>
          <a:p>
            <a:r>
              <a:rPr lang="en-US" sz="2000" dirty="0">
                <a:latin typeface="Times New Roman" panose="02020603050405020304" pitchFamily="18" charset="0"/>
                <a:cs typeface="Times New Roman" panose="02020603050405020304" pitchFamily="18" charset="0"/>
              </a:rPr>
              <a:t>2 Seconds</a:t>
            </a:r>
          </a:p>
          <a:p>
            <a:r>
              <a:rPr lang="en-US" sz="2000" dirty="0">
                <a:latin typeface="Times New Roman" panose="02020603050405020304" pitchFamily="18" charset="0"/>
                <a:cs typeface="Times New Roman" panose="02020603050405020304" pitchFamily="18" charset="0"/>
              </a:rPr>
              <a:t>248 Channels</a:t>
            </a:r>
          </a:p>
          <a:p>
            <a:r>
              <a:rPr lang="en-US" sz="2000" dirty="0">
                <a:latin typeface="Times New Roman" panose="02020603050405020304" pitchFamily="18" charset="0"/>
                <a:cs typeface="Times New Roman" panose="02020603050405020304" pitchFamily="18" charset="0"/>
              </a:rPr>
              <a:t>For 86 Subjects: 163 Channels</a:t>
            </a:r>
          </a:p>
          <a:p>
            <a:r>
              <a:rPr lang="en-US" sz="2000" dirty="0">
                <a:latin typeface="Times New Roman" panose="02020603050405020304" pitchFamily="18" charset="0"/>
                <a:cs typeface="Times New Roman" panose="02020603050405020304" pitchFamily="18" charset="0"/>
              </a:rPr>
              <a:t>Sampling Frequency: 508.26 Hz</a:t>
            </a:r>
          </a:p>
          <a:p>
            <a:endParaRPr lang="en-US" sz="2000" dirty="0">
              <a:latin typeface="Times New Roman" panose="02020603050405020304" pitchFamily="18" charset="0"/>
              <a:cs typeface="Times New Roman" panose="02020603050405020304" pitchFamily="18" charset="0"/>
            </a:endParaRPr>
          </a:p>
          <a:p>
            <a:pPr marL="114300" indent="0">
              <a:buNone/>
            </a:pPr>
            <a:r>
              <a:rPr lang="en-US" sz="2000" dirty="0">
                <a:latin typeface="Times New Roman" panose="02020603050405020304" pitchFamily="18" charset="0"/>
                <a:cs typeface="Times New Roman" panose="02020603050405020304" pitchFamily="18" charset="0"/>
              </a:rPr>
              <a:t>38000 Samples</a:t>
            </a:r>
          </a:p>
          <a:p>
            <a:endParaRPr lang="en-US" sz="20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AC51B819-70BF-47CF-82DA-935FD4B470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8" name="Picture 7">
            <a:extLst>
              <a:ext uri="{FF2B5EF4-FFF2-40B4-BE49-F238E27FC236}">
                <a16:creationId xmlns:a16="http://schemas.microsoft.com/office/drawing/2014/main" id="{40D39937-70F2-4F45-B23E-5060931EA56B}"/>
              </a:ext>
            </a:extLst>
          </p:cNvPr>
          <p:cNvPicPr>
            <a:picLocks noChangeAspect="1"/>
          </p:cNvPicPr>
          <p:nvPr/>
        </p:nvPicPr>
        <p:blipFill rotWithShape="1">
          <a:blip r:embed="rId3"/>
          <a:srcRect l="7430" t="3008" r="8502" b="677"/>
          <a:stretch/>
        </p:blipFill>
        <p:spPr>
          <a:xfrm>
            <a:off x="4469648" y="1438796"/>
            <a:ext cx="3657095" cy="3142360"/>
          </a:xfrm>
          <a:prstGeom prst="rect">
            <a:avLst/>
          </a:prstGeom>
        </p:spPr>
      </p:pic>
      <p:sp>
        <p:nvSpPr>
          <p:cNvPr id="7" name="Text Placeholder 4">
            <a:extLst>
              <a:ext uri="{FF2B5EF4-FFF2-40B4-BE49-F238E27FC236}">
                <a16:creationId xmlns:a16="http://schemas.microsoft.com/office/drawing/2014/main" id="{0C98734D-AF72-1CD0-1881-E0B3FA070955}"/>
              </a:ext>
            </a:extLst>
          </p:cNvPr>
          <p:cNvSpPr txBox="1">
            <a:spLocks/>
          </p:cNvSpPr>
          <p:nvPr/>
        </p:nvSpPr>
        <p:spPr>
          <a:xfrm>
            <a:off x="3604260" y="4581156"/>
            <a:ext cx="5227319" cy="686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114300" indent="0" algn="ctr">
              <a:buNone/>
            </a:pPr>
            <a:r>
              <a:rPr lang="en-US" sz="1200" b="0" i="0" strike="noStrike" dirty="0">
                <a:solidFill>
                  <a:schemeClr val="tx1"/>
                </a:solidFill>
                <a:effectLst/>
                <a:latin typeface="Times New Roman" panose="02020603050405020304" pitchFamily="18" charset="0"/>
                <a:cs typeface="Times New Roman" panose="02020603050405020304" pitchFamily="18" charset="0"/>
              </a:rPr>
              <a:t>Eszter</a:t>
            </a:r>
            <a:r>
              <a:rPr lang="en-US" sz="1200" b="0" i="0" u="none" strike="noStrike" dirty="0">
                <a:solidFill>
                  <a:srgbClr val="8BC34A"/>
                </a:solidFill>
                <a:effectLst/>
                <a:latin typeface="Times New Roman" panose="02020603050405020304" pitchFamily="18" charset="0"/>
                <a:cs typeface="Times New Roman" panose="02020603050405020304" pitchFamily="18" charset="0"/>
              </a:rPr>
              <a:t> </a:t>
            </a:r>
            <a:r>
              <a:rPr lang="en-US" sz="1200" b="0" i="0" u="none" strike="noStrike" dirty="0">
                <a:solidFill>
                  <a:schemeClr val="tx1"/>
                </a:solidFill>
                <a:effectLst/>
                <a:latin typeface="Times New Roman" panose="02020603050405020304" pitchFamily="18" charset="0"/>
                <a:cs typeface="Times New Roman" panose="02020603050405020304" pitchFamily="18" charset="0"/>
              </a:rPr>
              <a:t>Volgyi</a:t>
            </a:r>
            <a:r>
              <a:rPr lang="en-US" sz="1200" i="0" strike="noStrike" dirty="0">
                <a:solidFill>
                  <a:schemeClr val="tx1"/>
                </a:solidFill>
                <a:effectLst/>
                <a:latin typeface="Times New Roman" panose="02020603050405020304" pitchFamily="18" charset="0"/>
                <a:cs typeface="Times New Roman" panose="02020603050405020304" pitchFamily="18" charset="0"/>
              </a:rPr>
              <a:t>, “Physical activity, body composition and resting cortical activity in preschool children: Preliminary findings from the CANDLE study,” Fig. 1</a:t>
            </a:r>
            <a:endParaRPr lang="en-US" sz="1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7370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50E27-A77E-435E-A32C-2D8C2A6B3AEF}"/>
              </a:ext>
            </a:extLst>
          </p:cNvPr>
          <p:cNvSpPr>
            <a:spLocks noGrp="1"/>
          </p:cNvSpPr>
          <p:nvPr>
            <p:ph type="title"/>
          </p:nvPr>
        </p:nvSpPr>
        <p:spPr/>
        <p:txBody>
          <a:bodyPr/>
          <a:lstStyle/>
          <a:p>
            <a:pPr algn="r" rtl="1"/>
            <a:r>
              <a:rPr lang="fa-IR" dirty="0">
                <a:cs typeface="B Nazanin" panose="00000400000000000000" pitchFamily="2" charset="-78"/>
              </a:rPr>
              <a:t>مشخصات داده استراحت - </a:t>
            </a:r>
            <a:r>
              <a:rPr lang="en-US" dirty="0">
                <a:latin typeface="Times New Roman" panose="02020603050405020304" pitchFamily="18" charset="0"/>
                <a:cs typeface="Times New Roman" panose="02020603050405020304" pitchFamily="18" charset="0"/>
              </a:rPr>
              <a:t>fMRI</a:t>
            </a:r>
          </a:p>
        </p:txBody>
      </p:sp>
      <p:sp>
        <p:nvSpPr>
          <p:cNvPr id="13" name="Rectangle: Rounded Corners 12">
            <a:extLst>
              <a:ext uri="{FF2B5EF4-FFF2-40B4-BE49-F238E27FC236}">
                <a16:creationId xmlns:a16="http://schemas.microsoft.com/office/drawing/2014/main" id="{9F206987-989A-4645-95FF-D23E93A1354D}"/>
              </a:ext>
            </a:extLst>
          </p:cNvPr>
          <p:cNvSpPr/>
          <p:nvPr/>
        </p:nvSpPr>
        <p:spPr>
          <a:xfrm>
            <a:off x="4971538" y="1498600"/>
            <a:ext cx="3668948" cy="2620646"/>
          </a:xfrm>
          <a:prstGeom prst="roundRect">
            <a:avLst>
              <a:gd name="adj" fmla="val 72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 Placeholder 4">
            <a:extLst>
              <a:ext uri="{FF2B5EF4-FFF2-40B4-BE49-F238E27FC236}">
                <a16:creationId xmlns:a16="http://schemas.microsoft.com/office/drawing/2014/main" id="{9452CCB7-C5C6-455E-8F5C-131678845155}"/>
              </a:ext>
            </a:extLst>
          </p:cNvPr>
          <p:cNvSpPr>
            <a:spLocks noGrp="1"/>
          </p:cNvSpPr>
          <p:nvPr>
            <p:ph type="body" idx="1"/>
          </p:nvPr>
        </p:nvSpPr>
        <p:spPr>
          <a:xfrm>
            <a:off x="201082" y="1498600"/>
            <a:ext cx="4571999" cy="2316355"/>
          </a:xfrm>
        </p:spPr>
        <p:txBody>
          <a:bodyPr/>
          <a:lstStyle/>
          <a:p>
            <a:r>
              <a:rPr lang="en-US" sz="2000" dirty="0">
                <a:latin typeface="Times New Roman" panose="02020603050405020304" pitchFamily="18" charset="0"/>
                <a:cs typeface="Times New Roman" panose="02020603050405020304" pitchFamily="18" charset="0"/>
              </a:rPr>
              <a:t>4 Sessions</a:t>
            </a:r>
          </a:p>
          <a:p>
            <a:r>
              <a:rPr lang="en-US" sz="2000" dirty="0">
                <a:latin typeface="Times New Roman" panose="02020603050405020304" pitchFamily="18" charset="0"/>
                <a:cs typeface="Times New Roman" panose="02020603050405020304" pitchFamily="18" charset="0"/>
              </a:rPr>
              <a:t>864 Seconds</a:t>
            </a:r>
          </a:p>
          <a:p>
            <a:r>
              <a:rPr lang="en-US" sz="2000" dirty="0">
                <a:latin typeface="Times New Roman" panose="02020603050405020304" pitchFamily="18" charset="0"/>
                <a:cs typeface="Times New Roman" panose="02020603050405020304" pitchFamily="18" charset="0"/>
              </a:rPr>
              <a:t>Time Window: 150 Seconds</a:t>
            </a:r>
          </a:p>
          <a:p>
            <a:r>
              <a:rPr lang="en-US" sz="2000" dirty="0">
                <a:latin typeface="Times New Roman" panose="02020603050405020304" pitchFamily="18" charset="0"/>
                <a:cs typeface="Times New Roman" panose="02020603050405020304" pitchFamily="18" charset="0"/>
              </a:rPr>
              <a:t>Sampling Frequency: 1.39 Hz</a:t>
            </a:r>
          </a:p>
          <a:p>
            <a:endParaRPr lang="en-US" sz="2000" dirty="0">
              <a:latin typeface="Times New Roman" panose="02020603050405020304" pitchFamily="18" charset="0"/>
              <a:cs typeface="Times New Roman" panose="02020603050405020304" pitchFamily="18" charset="0"/>
            </a:endParaRPr>
          </a:p>
          <a:p>
            <a:pPr marL="114300" indent="0">
              <a:buNone/>
            </a:pPr>
            <a:r>
              <a:rPr lang="en-US" sz="2000" dirty="0">
                <a:latin typeface="Times New Roman" panose="02020603050405020304" pitchFamily="18" charset="0"/>
                <a:cs typeface="Times New Roman" panose="02020603050405020304" pitchFamily="18" charset="0"/>
              </a:rPr>
              <a:t>1978 Samples</a:t>
            </a:r>
          </a:p>
          <a:p>
            <a:endParaRPr lang="en-US" sz="20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AC51B819-70BF-47CF-82DA-935FD4B470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4" name="Picture 3">
            <a:extLst>
              <a:ext uri="{FF2B5EF4-FFF2-40B4-BE49-F238E27FC236}">
                <a16:creationId xmlns:a16="http://schemas.microsoft.com/office/drawing/2014/main" id="{C08CA600-A34D-0C2C-BC9D-136B6B5594A7}"/>
              </a:ext>
            </a:extLst>
          </p:cNvPr>
          <p:cNvPicPr>
            <a:picLocks noChangeAspect="1"/>
          </p:cNvPicPr>
          <p:nvPr/>
        </p:nvPicPr>
        <p:blipFill rotWithShape="1">
          <a:blip r:embed="rId3"/>
          <a:srcRect l="-1437" t="12721" r="50000" b="7649"/>
          <a:stretch/>
        </p:blipFill>
        <p:spPr>
          <a:xfrm>
            <a:off x="5050203" y="1562017"/>
            <a:ext cx="3493515" cy="2437357"/>
          </a:xfrm>
          <a:prstGeom prst="rect">
            <a:avLst/>
          </a:prstGeom>
        </p:spPr>
      </p:pic>
    </p:spTree>
    <p:extLst>
      <p:ext uri="{BB962C8B-B14F-4D97-AF65-F5344CB8AC3E}">
        <p14:creationId xmlns:p14="http://schemas.microsoft.com/office/powerpoint/2010/main" val="2210793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50E27-A77E-435E-A32C-2D8C2A6B3AEF}"/>
              </a:ext>
            </a:extLst>
          </p:cNvPr>
          <p:cNvSpPr>
            <a:spLocks noGrp="1"/>
          </p:cNvSpPr>
          <p:nvPr>
            <p:ph type="title"/>
          </p:nvPr>
        </p:nvSpPr>
        <p:spPr/>
        <p:txBody>
          <a:bodyPr/>
          <a:lstStyle/>
          <a:p>
            <a:pPr algn="r" rtl="1"/>
            <a:r>
              <a:rPr lang="fa-IR" dirty="0">
                <a:cs typeface="B Nazanin" panose="00000400000000000000" pitchFamily="2" charset="-78"/>
              </a:rPr>
              <a:t>ویژگی‌ها</a:t>
            </a:r>
            <a:r>
              <a:rPr lang="en-US" dirty="0">
                <a:cs typeface="B Nazanin" panose="00000400000000000000" pitchFamily="2" charset="-78"/>
              </a:rPr>
              <a:t> </a:t>
            </a:r>
            <a:r>
              <a:rPr lang="fa-IR" dirty="0">
                <a:cs typeface="B Nazanin" panose="00000400000000000000" pitchFamily="2" charset="-78"/>
              </a:rPr>
              <a:t> - </a:t>
            </a:r>
            <a:r>
              <a:rPr lang="en-US" dirty="0">
                <a:latin typeface="Times New Roman" panose="02020603050405020304" pitchFamily="18" charset="0"/>
                <a:cs typeface="Times New Roman" panose="02020603050405020304" pitchFamily="18" charset="0"/>
              </a:rPr>
              <a:t>MEG</a:t>
            </a:r>
            <a:endParaRPr lang="en-US" b="1" dirty="0">
              <a:latin typeface="Times New Roman" panose="02020603050405020304" pitchFamily="18" charset="0"/>
              <a:cs typeface="Times New Roman" panose="02020603050405020304" pitchFamily="18" charset="0"/>
            </a:endParaRPr>
          </a:p>
        </p:txBody>
      </p:sp>
      <p:sp>
        <p:nvSpPr>
          <p:cNvPr id="9" name="Text Placeholder 4">
            <a:extLst>
              <a:ext uri="{FF2B5EF4-FFF2-40B4-BE49-F238E27FC236}">
                <a16:creationId xmlns:a16="http://schemas.microsoft.com/office/drawing/2014/main" id="{9452CCB7-C5C6-455E-8F5C-131678845155}"/>
              </a:ext>
            </a:extLst>
          </p:cNvPr>
          <p:cNvSpPr>
            <a:spLocks noGrp="1"/>
          </p:cNvSpPr>
          <p:nvPr>
            <p:ph type="body" idx="1"/>
          </p:nvPr>
        </p:nvSpPr>
        <p:spPr>
          <a:xfrm>
            <a:off x="387900" y="1557145"/>
            <a:ext cx="4013199" cy="3069784"/>
          </a:xfrm>
        </p:spPr>
        <p:txBody>
          <a:bodyPr/>
          <a:lstStyle/>
          <a:p>
            <a:pPr marL="114300" indent="0">
              <a:buNone/>
            </a:pPr>
            <a:r>
              <a:rPr lang="en-US" sz="2000" dirty="0">
                <a:latin typeface="Times New Roman" panose="02020603050405020304" pitchFamily="18" charset="0"/>
                <a:cs typeface="Times New Roman" panose="02020603050405020304" pitchFamily="18" charset="0"/>
              </a:rPr>
              <a:t>Bands:     0 – 4     Hz </a:t>
            </a:r>
          </a:p>
          <a:p>
            <a:pPr marL="114300" indent="0">
              <a:buNone/>
            </a:pPr>
            <a:r>
              <a:rPr lang="en-US" sz="2000" dirty="0">
                <a:latin typeface="Times New Roman" panose="02020603050405020304" pitchFamily="18" charset="0"/>
                <a:cs typeface="Times New Roman" panose="02020603050405020304" pitchFamily="18" charset="0"/>
              </a:rPr>
              <a:t>	   4 – 7     Hz</a:t>
            </a:r>
          </a:p>
          <a:p>
            <a:pPr marL="114300" indent="0">
              <a:buNone/>
            </a:pPr>
            <a:r>
              <a:rPr lang="en-US" sz="2000" dirty="0">
                <a:latin typeface="Times New Roman" panose="02020603050405020304" pitchFamily="18" charset="0"/>
                <a:cs typeface="Times New Roman" panose="02020603050405020304" pitchFamily="18" charset="0"/>
              </a:rPr>
              <a:t>	   8 – 15   Hz</a:t>
            </a:r>
          </a:p>
          <a:p>
            <a:pPr marL="114300" indent="0">
              <a:buNone/>
            </a:pPr>
            <a:r>
              <a:rPr lang="en-US" sz="2000" dirty="0">
                <a:latin typeface="Times New Roman" panose="02020603050405020304" pitchFamily="18" charset="0"/>
                <a:cs typeface="Times New Roman" panose="02020603050405020304" pitchFamily="18" charset="0"/>
              </a:rPr>
              <a:t>	   8 – 12   Hz</a:t>
            </a:r>
          </a:p>
          <a:p>
            <a:pPr marL="114300" indent="0">
              <a:buNone/>
            </a:pPr>
            <a:r>
              <a:rPr lang="en-US" sz="2000" dirty="0">
                <a:latin typeface="Times New Roman" panose="02020603050405020304" pitchFamily="18" charset="0"/>
                <a:cs typeface="Times New Roman" panose="02020603050405020304" pitchFamily="18" charset="0"/>
              </a:rPr>
              <a:t>	   16 – 31 Hz</a:t>
            </a:r>
          </a:p>
          <a:p>
            <a:pPr marL="114300" indent="0">
              <a:buNone/>
            </a:pPr>
            <a:r>
              <a:rPr lang="en-US" sz="2000" dirty="0">
                <a:latin typeface="Times New Roman" panose="02020603050405020304" pitchFamily="18" charset="0"/>
                <a:cs typeface="Times New Roman" panose="02020603050405020304" pitchFamily="18" charset="0"/>
              </a:rPr>
              <a:t>	   32 – Inf Hz</a:t>
            </a:r>
          </a:p>
        </p:txBody>
      </p:sp>
      <p:sp>
        <p:nvSpPr>
          <p:cNvPr id="5" name="Slide Number Placeholder 4">
            <a:extLst>
              <a:ext uri="{FF2B5EF4-FFF2-40B4-BE49-F238E27FC236}">
                <a16:creationId xmlns:a16="http://schemas.microsoft.com/office/drawing/2014/main" id="{AC51B819-70BF-47CF-82DA-935FD4B470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
        <p:nvSpPr>
          <p:cNvPr id="7" name="Text Placeholder 4">
            <a:extLst>
              <a:ext uri="{FF2B5EF4-FFF2-40B4-BE49-F238E27FC236}">
                <a16:creationId xmlns:a16="http://schemas.microsoft.com/office/drawing/2014/main" id="{F8387839-5614-4214-BC99-35925FBB63A3}"/>
              </a:ext>
            </a:extLst>
          </p:cNvPr>
          <p:cNvSpPr txBox="1">
            <a:spLocks/>
          </p:cNvSpPr>
          <p:nvPr/>
        </p:nvSpPr>
        <p:spPr>
          <a:xfrm>
            <a:off x="4572000" y="1557145"/>
            <a:ext cx="4102099" cy="30697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114300" indent="0">
              <a:buFont typeface="Roboto"/>
              <a:buNone/>
            </a:pPr>
            <a:r>
              <a:rPr lang="en-US" sz="2000" dirty="0">
                <a:latin typeface="Times New Roman" panose="02020603050405020304" pitchFamily="18" charset="0"/>
                <a:cs typeface="Times New Roman" panose="02020603050405020304" pitchFamily="18" charset="0"/>
              </a:rPr>
              <a:t>Features:</a:t>
            </a:r>
          </a:p>
          <a:p>
            <a:r>
              <a:rPr lang="en-US" sz="2000" dirty="0">
                <a:latin typeface="Times New Roman" panose="02020603050405020304" pitchFamily="18" charset="0"/>
                <a:cs typeface="Times New Roman" panose="02020603050405020304" pitchFamily="18" charset="0"/>
              </a:rPr>
              <a:t>Absolute Power</a:t>
            </a:r>
          </a:p>
          <a:p>
            <a:r>
              <a:rPr lang="en-US" sz="2000" dirty="0">
                <a:latin typeface="Times New Roman" panose="02020603050405020304" pitchFamily="18" charset="0"/>
                <a:cs typeface="Times New Roman" panose="02020603050405020304" pitchFamily="18" charset="0"/>
              </a:rPr>
              <a:t>Relative Power</a:t>
            </a:r>
          </a:p>
          <a:p>
            <a:r>
              <a:rPr lang="en-US" sz="2000" dirty="0">
                <a:latin typeface="Times New Roman" panose="02020603050405020304" pitchFamily="18" charset="0"/>
                <a:cs typeface="Times New Roman" panose="02020603050405020304" pitchFamily="18" charset="0"/>
              </a:rPr>
              <a:t>Relative Power Ratio</a:t>
            </a:r>
          </a:p>
          <a:p>
            <a:r>
              <a:rPr lang="en-US" sz="2000" dirty="0">
                <a:latin typeface="Times New Roman" panose="02020603050405020304" pitchFamily="18" charset="0"/>
                <a:cs typeface="Times New Roman" panose="02020603050405020304" pitchFamily="18" charset="0"/>
              </a:rPr>
              <a:t>Coherence</a:t>
            </a:r>
          </a:p>
          <a:p>
            <a:pPr marL="114300" indent="0">
              <a:buNone/>
            </a:pP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è"/>
            </a:pPr>
            <a:r>
              <a:rPr lang="en-US" sz="2000" dirty="0">
                <a:latin typeface="Times New Roman" panose="02020603050405020304" pitchFamily="18" charset="0"/>
                <a:cs typeface="Times New Roman" panose="02020603050405020304" pitchFamily="18" charset="0"/>
                <a:sym typeface="Wingdings" panose="05000000000000000000" pitchFamily="2" charset="2"/>
              </a:rPr>
              <a:t>#Features: </a:t>
            </a:r>
            <a:endParaRPr lang="en-US" sz="1600" dirty="0">
              <a:latin typeface="Times New Roman" panose="02020603050405020304" pitchFamily="18" charset="0"/>
              <a:cs typeface="Times New Roman" panose="02020603050405020304" pitchFamily="18" charset="0"/>
              <a:sym typeface="Wingdings" panose="05000000000000000000" pitchFamily="2" charset="2"/>
            </a:endParaRPr>
          </a:p>
          <a:p>
            <a:pPr marL="114300" indent="0">
              <a:buNone/>
            </a:pPr>
            <a:r>
              <a:rPr lang="en-US" sz="1600" dirty="0">
                <a:latin typeface="Times New Roman" panose="02020603050405020304" pitchFamily="18" charset="0"/>
                <a:cs typeface="Times New Roman" panose="02020603050405020304" pitchFamily="18" charset="0"/>
                <a:sym typeface="Wingdings" panose="05000000000000000000" pitchFamily="2" charset="2"/>
              </a:rPr>
              <a:t>	(6+6+15)*10 + 45*6 = 540</a:t>
            </a:r>
          </a:p>
        </p:txBody>
      </p:sp>
    </p:spTree>
    <p:extLst>
      <p:ext uri="{BB962C8B-B14F-4D97-AF65-F5344CB8AC3E}">
        <p14:creationId xmlns:p14="http://schemas.microsoft.com/office/powerpoint/2010/main" val="4159697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50E27-A77E-435E-A32C-2D8C2A6B3AEF}"/>
              </a:ext>
            </a:extLst>
          </p:cNvPr>
          <p:cNvSpPr>
            <a:spLocks noGrp="1"/>
          </p:cNvSpPr>
          <p:nvPr>
            <p:ph type="title"/>
          </p:nvPr>
        </p:nvSpPr>
        <p:spPr/>
        <p:txBody>
          <a:bodyPr/>
          <a:lstStyle/>
          <a:p>
            <a:pPr algn="r"/>
            <a:r>
              <a:rPr lang="fa-IR" dirty="0">
                <a:cs typeface="B Nazanin" panose="00000400000000000000" pitchFamily="2" charset="-78"/>
              </a:rPr>
              <a:t>توزیع ضریب هوشی – 2 دسته</a:t>
            </a:r>
            <a:endParaRPr lang="en-US" dirty="0">
              <a:cs typeface="B Nazanin" panose="00000400000000000000" pitchFamily="2" charset="-78"/>
            </a:endParaRPr>
          </a:p>
        </p:txBody>
      </p:sp>
      <p:sp>
        <p:nvSpPr>
          <p:cNvPr id="13" name="Rectangle: Rounded Corners 12">
            <a:extLst>
              <a:ext uri="{FF2B5EF4-FFF2-40B4-BE49-F238E27FC236}">
                <a16:creationId xmlns:a16="http://schemas.microsoft.com/office/drawing/2014/main" id="{9F206987-989A-4645-95FF-D23E93A1354D}"/>
              </a:ext>
            </a:extLst>
          </p:cNvPr>
          <p:cNvSpPr/>
          <p:nvPr/>
        </p:nvSpPr>
        <p:spPr>
          <a:xfrm>
            <a:off x="4359350" y="1498600"/>
            <a:ext cx="4396749" cy="3186875"/>
          </a:xfrm>
          <a:prstGeom prst="roundRect">
            <a:avLst>
              <a:gd name="adj" fmla="val 72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D0F676A-FB35-4C10-8A66-2DC4E77141D0}"/>
              </a:ext>
            </a:extLst>
          </p:cNvPr>
          <p:cNvPicPr>
            <a:picLocks noChangeAspect="1"/>
          </p:cNvPicPr>
          <p:nvPr/>
        </p:nvPicPr>
        <p:blipFill>
          <a:blip r:embed="rId3"/>
          <a:stretch>
            <a:fillRect/>
          </a:stretch>
        </p:blipFill>
        <p:spPr>
          <a:xfrm>
            <a:off x="4673195" y="1557145"/>
            <a:ext cx="3769058" cy="3069784"/>
          </a:xfrm>
          <a:prstGeom prst="rect">
            <a:avLst/>
          </a:prstGeom>
        </p:spPr>
      </p:pic>
      <p:sp>
        <p:nvSpPr>
          <p:cNvPr id="9" name="Text Placeholder 4">
            <a:extLst>
              <a:ext uri="{FF2B5EF4-FFF2-40B4-BE49-F238E27FC236}">
                <a16:creationId xmlns:a16="http://schemas.microsoft.com/office/drawing/2014/main" id="{9452CCB7-C5C6-455E-8F5C-131678845155}"/>
              </a:ext>
            </a:extLst>
          </p:cNvPr>
          <p:cNvSpPr>
            <a:spLocks noGrp="1"/>
          </p:cNvSpPr>
          <p:nvPr>
            <p:ph type="body" idx="1"/>
          </p:nvPr>
        </p:nvSpPr>
        <p:spPr>
          <a:xfrm>
            <a:off x="169023" y="1557145"/>
            <a:ext cx="4009277" cy="3069784"/>
          </a:xfrm>
        </p:spPr>
        <p:txBody>
          <a:bodyPr/>
          <a:lstStyle/>
          <a:p>
            <a:pPr marL="114300" indent="0">
              <a:buNone/>
            </a:pPr>
            <a:r>
              <a:rPr lang="en-US" sz="2000" dirty="0">
                <a:latin typeface="Times New Roman" panose="02020603050405020304" pitchFamily="18" charset="0"/>
                <a:cs typeface="Times New Roman" panose="02020603050405020304" pitchFamily="18" charset="0"/>
              </a:rPr>
              <a:t>Exclusion:</a:t>
            </a:r>
          </a:p>
          <a:p>
            <a:pPr marL="114300" indent="0">
              <a:buNone/>
            </a:pPr>
            <a:r>
              <a:rPr lang="en-US" sz="2000" dirty="0">
                <a:latin typeface="Times New Roman" panose="02020603050405020304" pitchFamily="18" charset="0"/>
                <a:cs typeface="Times New Roman" panose="02020603050405020304" pitchFamily="18" charset="0"/>
              </a:rPr>
              <a:t>	IQ Data: 3 Subjects </a:t>
            </a:r>
          </a:p>
          <a:p>
            <a:pPr marL="114300" indent="0">
              <a:buNone/>
            </a:pPr>
            <a:r>
              <a:rPr lang="en-US" sz="2000" dirty="0">
                <a:latin typeface="Times New Roman" panose="02020603050405020304" pitchFamily="18" charset="0"/>
                <a:cs typeface="Times New Roman" panose="02020603050405020304" pitchFamily="18" charset="0"/>
              </a:rPr>
              <a:t>	Rest: 6 Subjects</a:t>
            </a:r>
          </a:p>
          <a:p>
            <a:pPr marL="114300" indent="0">
              <a:buNone/>
            </a:pPr>
            <a:endParaRPr lang="en-US" sz="2000" dirty="0">
              <a:latin typeface="Times New Roman" panose="02020603050405020304" pitchFamily="18" charset="0"/>
              <a:cs typeface="Times New Roman" panose="02020603050405020304" pitchFamily="18" charset="0"/>
            </a:endParaRPr>
          </a:p>
          <a:p>
            <a:pPr marL="114300" indent="0">
              <a:buNone/>
            </a:pPr>
            <a:r>
              <a:rPr lang="en-US" sz="2000" dirty="0">
                <a:latin typeface="Times New Roman" panose="02020603050405020304" pitchFamily="18" charset="0"/>
                <a:cs typeface="Times New Roman" panose="02020603050405020304" pitchFamily="18" charset="0"/>
              </a:rPr>
              <a:t>Low IQ: 43 Subjects</a:t>
            </a:r>
          </a:p>
          <a:p>
            <a:pPr marL="114300" indent="0">
              <a:buNone/>
            </a:pPr>
            <a:r>
              <a:rPr lang="en-US" sz="2000" dirty="0">
                <a:latin typeface="Times New Roman" panose="02020603050405020304" pitchFamily="18" charset="0"/>
                <a:cs typeface="Times New Roman" panose="02020603050405020304" pitchFamily="18" charset="0"/>
              </a:rPr>
              <a:t>High IQ:  43 Subjects</a:t>
            </a:r>
          </a:p>
        </p:txBody>
      </p:sp>
      <p:sp>
        <p:nvSpPr>
          <p:cNvPr id="5" name="Slide Number Placeholder 4">
            <a:extLst>
              <a:ext uri="{FF2B5EF4-FFF2-40B4-BE49-F238E27FC236}">
                <a16:creationId xmlns:a16="http://schemas.microsoft.com/office/drawing/2014/main" id="{AC51B819-70BF-47CF-82DA-935FD4B470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2065821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50E27-A77E-435E-A32C-2D8C2A6B3AEF}"/>
              </a:ext>
            </a:extLst>
          </p:cNvPr>
          <p:cNvSpPr>
            <a:spLocks noGrp="1"/>
          </p:cNvSpPr>
          <p:nvPr>
            <p:ph type="title"/>
          </p:nvPr>
        </p:nvSpPr>
        <p:spPr/>
        <p:txBody>
          <a:bodyPr/>
          <a:lstStyle/>
          <a:p>
            <a:pPr algn="r" rtl="1"/>
            <a:r>
              <a:rPr lang="fa-IR" dirty="0">
                <a:cs typeface="B Nazanin" panose="00000400000000000000" pitchFamily="2" charset="-78"/>
              </a:rPr>
              <a:t>کاهش بعد</a:t>
            </a:r>
            <a:endParaRPr lang="en-US" b="1"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AC51B819-70BF-47CF-82DA-935FD4B470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
        <p:nvSpPr>
          <p:cNvPr id="10" name="Rectangle: Rounded Corners 9">
            <a:extLst>
              <a:ext uri="{FF2B5EF4-FFF2-40B4-BE49-F238E27FC236}">
                <a16:creationId xmlns:a16="http://schemas.microsoft.com/office/drawing/2014/main" id="{5EEAAFCC-8E43-44D0-9245-CC792656F0D5}"/>
              </a:ext>
            </a:extLst>
          </p:cNvPr>
          <p:cNvSpPr/>
          <p:nvPr/>
        </p:nvSpPr>
        <p:spPr>
          <a:xfrm>
            <a:off x="474734" y="1868621"/>
            <a:ext cx="2608788" cy="2070100"/>
          </a:xfrm>
          <a:prstGeom prst="roundRect">
            <a:avLst>
              <a:gd name="adj" fmla="val 72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71E5D40A-D1D5-4C24-DBDF-9CBE4FE8BF5A}"/>
              </a:ext>
            </a:extLst>
          </p:cNvPr>
          <p:cNvSpPr/>
          <p:nvPr/>
        </p:nvSpPr>
        <p:spPr>
          <a:xfrm>
            <a:off x="3288163" y="1868621"/>
            <a:ext cx="2608788" cy="2070100"/>
          </a:xfrm>
          <a:prstGeom prst="roundRect">
            <a:avLst>
              <a:gd name="adj" fmla="val 72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EF821FEE-C28D-C4E2-6679-03D1B08AD159}"/>
              </a:ext>
            </a:extLst>
          </p:cNvPr>
          <p:cNvSpPr/>
          <p:nvPr/>
        </p:nvSpPr>
        <p:spPr>
          <a:xfrm>
            <a:off x="6101592" y="1868621"/>
            <a:ext cx="2608788" cy="2070100"/>
          </a:xfrm>
          <a:prstGeom prst="roundRect">
            <a:avLst>
              <a:gd name="adj" fmla="val 72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CB875F4-D0FC-0FB4-C519-220DF3F63855}"/>
              </a:ext>
            </a:extLst>
          </p:cNvPr>
          <p:cNvPicPr>
            <a:picLocks noChangeAspect="1"/>
          </p:cNvPicPr>
          <p:nvPr/>
        </p:nvPicPr>
        <p:blipFill>
          <a:blip r:embed="rId3"/>
          <a:stretch>
            <a:fillRect/>
          </a:stretch>
        </p:blipFill>
        <p:spPr>
          <a:xfrm>
            <a:off x="6101592" y="1992770"/>
            <a:ext cx="2429067" cy="1821800"/>
          </a:xfrm>
          <a:prstGeom prst="rect">
            <a:avLst/>
          </a:prstGeom>
        </p:spPr>
      </p:pic>
      <p:sp>
        <p:nvSpPr>
          <p:cNvPr id="15" name="Text Placeholder 4">
            <a:extLst>
              <a:ext uri="{FF2B5EF4-FFF2-40B4-BE49-F238E27FC236}">
                <a16:creationId xmlns:a16="http://schemas.microsoft.com/office/drawing/2014/main" id="{BB7EFCAD-F12F-D673-6211-B92A34BFF535}"/>
              </a:ext>
            </a:extLst>
          </p:cNvPr>
          <p:cNvSpPr>
            <a:spLocks noGrp="1"/>
          </p:cNvSpPr>
          <p:nvPr>
            <p:ph type="body" idx="1"/>
          </p:nvPr>
        </p:nvSpPr>
        <p:spPr>
          <a:xfrm>
            <a:off x="6635680" y="1306670"/>
            <a:ext cx="1360889" cy="686100"/>
          </a:xfrm>
        </p:spPr>
        <p:txBody>
          <a:bodyPr/>
          <a:lstStyle/>
          <a:p>
            <a:pPr marL="114300" indent="0" algn="ctr">
              <a:buNone/>
            </a:pPr>
            <a:r>
              <a:rPr lang="en-US" sz="2000" dirty="0" err="1">
                <a:latin typeface="Times New Roman" panose="02020603050405020304" pitchFamily="18" charset="0"/>
                <a:cs typeface="Times New Roman" panose="02020603050405020304" pitchFamily="18" charset="0"/>
              </a:rPr>
              <a:t>Isomap</a:t>
            </a:r>
            <a:endParaRPr lang="en-US" sz="2000" dirty="0">
              <a:latin typeface="Times New Roman" panose="02020603050405020304" pitchFamily="18" charset="0"/>
              <a:cs typeface="Times New Roman" panose="02020603050405020304" pitchFamily="18" charset="0"/>
            </a:endParaRPr>
          </a:p>
        </p:txBody>
      </p:sp>
      <p:sp>
        <p:nvSpPr>
          <p:cNvPr id="16" name="Text Placeholder 4">
            <a:extLst>
              <a:ext uri="{FF2B5EF4-FFF2-40B4-BE49-F238E27FC236}">
                <a16:creationId xmlns:a16="http://schemas.microsoft.com/office/drawing/2014/main" id="{04B2DBB5-8A5B-5141-878A-1E3EB4F9B488}"/>
              </a:ext>
            </a:extLst>
          </p:cNvPr>
          <p:cNvSpPr txBox="1">
            <a:spLocks/>
          </p:cNvSpPr>
          <p:nvPr/>
        </p:nvSpPr>
        <p:spPr>
          <a:xfrm>
            <a:off x="3889984" y="1313145"/>
            <a:ext cx="1360889" cy="686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114300" indent="0" algn="ctr">
              <a:buFont typeface="Roboto"/>
              <a:buNone/>
            </a:pPr>
            <a:r>
              <a:rPr lang="en-US" sz="2000" dirty="0">
                <a:latin typeface="Times New Roman" panose="02020603050405020304" pitchFamily="18" charset="0"/>
                <a:cs typeface="Times New Roman" panose="02020603050405020304" pitchFamily="18" charset="0"/>
              </a:rPr>
              <a:t>LDA</a:t>
            </a:r>
          </a:p>
        </p:txBody>
      </p:sp>
      <p:sp>
        <p:nvSpPr>
          <p:cNvPr id="17" name="Text Placeholder 4">
            <a:extLst>
              <a:ext uri="{FF2B5EF4-FFF2-40B4-BE49-F238E27FC236}">
                <a16:creationId xmlns:a16="http://schemas.microsoft.com/office/drawing/2014/main" id="{03D03301-525B-14B1-B55A-2F06B7E4E053}"/>
              </a:ext>
            </a:extLst>
          </p:cNvPr>
          <p:cNvSpPr txBox="1">
            <a:spLocks/>
          </p:cNvSpPr>
          <p:nvPr/>
        </p:nvSpPr>
        <p:spPr>
          <a:xfrm>
            <a:off x="1076555" y="1313145"/>
            <a:ext cx="1360889" cy="686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114300" indent="0" algn="ctr">
              <a:buFont typeface="Roboto"/>
              <a:buNone/>
            </a:pPr>
            <a:r>
              <a:rPr lang="en-US" sz="2000" dirty="0">
                <a:latin typeface="Times New Roman" panose="02020603050405020304" pitchFamily="18" charset="0"/>
                <a:cs typeface="Times New Roman" panose="02020603050405020304" pitchFamily="18" charset="0"/>
              </a:rPr>
              <a:t>PCA</a:t>
            </a:r>
          </a:p>
        </p:txBody>
      </p:sp>
      <p:pic>
        <p:nvPicPr>
          <p:cNvPr id="19" name="Picture 18">
            <a:extLst>
              <a:ext uri="{FF2B5EF4-FFF2-40B4-BE49-F238E27FC236}">
                <a16:creationId xmlns:a16="http://schemas.microsoft.com/office/drawing/2014/main" id="{10F359D9-D0F9-0027-198E-FB6966BDDA52}"/>
              </a:ext>
            </a:extLst>
          </p:cNvPr>
          <p:cNvPicPr>
            <a:picLocks noChangeAspect="1"/>
          </p:cNvPicPr>
          <p:nvPr/>
        </p:nvPicPr>
        <p:blipFill>
          <a:blip r:embed="rId4"/>
          <a:stretch>
            <a:fillRect/>
          </a:stretch>
        </p:blipFill>
        <p:spPr>
          <a:xfrm>
            <a:off x="3316612" y="1987047"/>
            <a:ext cx="2507631" cy="1880723"/>
          </a:xfrm>
          <a:prstGeom prst="rect">
            <a:avLst/>
          </a:prstGeom>
        </p:spPr>
      </p:pic>
      <p:pic>
        <p:nvPicPr>
          <p:cNvPr id="21" name="Picture 20">
            <a:extLst>
              <a:ext uri="{FF2B5EF4-FFF2-40B4-BE49-F238E27FC236}">
                <a16:creationId xmlns:a16="http://schemas.microsoft.com/office/drawing/2014/main" id="{06F55ECB-1E49-8B00-63B5-B5F7B54A8CD2}"/>
              </a:ext>
            </a:extLst>
          </p:cNvPr>
          <p:cNvPicPr>
            <a:picLocks noChangeAspect="1"/>
          </p:cNvPicPr>
          <p:nvPr/>
        </p:nvPicPr>
        <p:blipFill>
          <a:blip r:embed="rId5"/>
          <a:stretch>
            <a:fillRect/>
          </a:stretch>
        </p:blipFill>
        <p:spPr>
          <a:xfrm>
            <a:off x="508642" y="1968857"/>
            <a:ext cx="2492835" cy="1869626"/>
          </a:xfrm>
          <a:prstGeom prst="rect">
            <a:avLst/>
          </a:prstGeom>
        </p:spPr>
      </p:pic>
    </p:spTree>
    <p:extLst>
      <p:ext uri="{BB962C8B-B14F-4D97-AF65-F5344CB8AC3E}">
        <p14:creationId xmlns:p14="http://schemas.microsoft.com/office/powerpoint/2010/main" val="818192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50E27-A77E-435E-A32C-2D8C2A6B3AEF}"/>
              </a:ext>
            </a:extLst>
          </p:cNvPr>
          <p:cNvSpPr>
            <a:spLocks noGrp="1"/>
          </p:cNvSpPr>
          <p:nvPr>
            <p:ph type="title"/>
          </p:nvPr>
        </p:nvSpPr>
        <p:spPr/>
        <p:txBody>
          <a:bodyPr/>
          <a:lstStyle/>
          <a:p>
            <a:pPr algn="r" rtl="1"/>
            <a:r>
              <a:rPr lang="fa-IR" dirty="0">
                <a:cs typeface="B Nazanin" panose="00000400000000000000" pitchFamily="2" charset="-78"/>
              </a:rPr>
              <a:t>دسته‌بندی - </a:t>
            </a:r>
            <a:r>
              <a:rPr lang="en-US" b="1" dirty="0">
                <a:latin typeface="Times New Roman" panose="02020603050405020304" pitchFamily="18" charset="0"/>
                <a:cs typeface="Times New Roman" panose="02020603050405020304" pitchFamily="18" charset="0"/>
              </a:rPr>
              <a:t>SVM</a:t>
            </a:r>
          </a:p>
        </p:txBody>
      </p:sp>
      <p:sp>
        <p:nvSpPr>
          <p:cNvPr id="5" name="Slide Number Placeholder 4">
            <a:extLst>
              <a:ext uri="{FF2B5EF4-FFF2-40B4-BE49-F238E27FC236}">
                <a16:creationId xmlns:a16="http://schemas.microsoft.com/office/drawing/2014/main" id="{AC51B819-70BF-47CF-82DA-935FD4B470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10" name="Rectangle: Rounded Corners 9">
            <a:extLst>
              <a:ext uri="{FF2B5EF4-FFF2-40B4-BE49-F238E27FC236}">
                <a16:creationId xmlns:a16="http://schemas.microsoft.com/office/drawing/2014/main" id="{5EEAAFCC-8E43-44D0-9245-CC792656F0D5}"/>
              </a:ext>
            </a:extLst>
          </p:cNvPr>
          <p:cNvSpPr/>
          <p:nvPr/>
        </p:nvSpPr>
        <p:spPr>
          <a:xfrm>
            <a:off x="4385659" y="1397000"/>
            <a:ext cx="4305300" cy="3416300"/>
          </a:xfrm>
          <a:prstGeom prst="roundRect">
            <a:avLst>
              <a:gd name="adj" fmla="val 72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Text Placeholder 4">
            <a:extLst>
              <a:ext uri="{FF2B5EF4-FFF2-40B4-BE49-F238E27FC236}">
                <a16:creationId xmlns:a16="http://schemas.microsoft.com/office/drawing/2014/main" id="{BE4C06F3-8C52-492C-984D-CE6166686505}"/>
              </a:ext>
            </a:extLst>
          </p:cNvPr>
          <p:cNvSpPr>
            <a:spLocks noGrp="1"/>
          </p:cNvSpPr>
          <p:nvPr>
            <p:ph type="body" idx="1"/>
          </p:nvPr>
        </p:nvSpPr>
        <p:spPr>
          <a:xfrm>
            <a:off x="387901" y="1557145"/>
            <a:ext cx="3642158" cy="3069784"/>
          </a:xfrm>
        </p:spPr>
        <p:txBody>
          <a:bodyPr/>
          <a:lstStyle/>
          <a:p>
            <a:r>
              <a:rPr lang="en-US" sz="2000" dirty="0">
                <a:latin typeface="Times New Roman" panose="02020603050405020304" pitchFamily="18" charset="0"/>
                <a:cs typeface="Times New Roman" panose="02020603050405020304" pitchFamily="18" charset="0"/>
              </a:rPr>
              <a:t>20% Test Data</a:t>
            </a:r>
          </a:p>
          <a:p>
            <a:r>
              <a:rPr lang="en-US" sz="2000" dirty="0">
                <a:latin typeface="Times New Roman" panose="02020603050405020304" pitchFamily="18" charset="0"/>
                <a:cs typeface="Times New Roman" panose="02020603050405020304" pitchFamily="18" charset="0"/>
              </a:rPr>
              <a:t>80% Train Data </a:t>
            </a:r>
          </a:p>
          <a:p>
            <a:r>
              <a:rPr lang="en-US" sz="2000" dirty="0">
                <a:latin typeface="Times New Roman" panose="02020603050405020304" pitchFamily="18" charset="0"/>
                <a:cs typeface="Times New Roman" panose="02020603050405020304" pitchFamily="18" charset="0"/>
              </a:rPr>
              <a:t>10 Fold Cross Validation</a:t>
            </a:r>
          </a:p>
          <a:p>
            <a:r>
              <a:rPr lang="en-US" sz="2000" dirty="0">
                <a:latin typeface="Times New Roman" panose="02020603050405020304" pitchFamily="18" charset="0"/>
                <a:cs typeface="Times New Roman" panose="02020603050405020304" pitchFamily="18" charset="0"/>
              </a:rPr>
              <a:t>RBF Kernel</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Accuracy </a:t>
            </a:r>
            <a:r>
              <a:rPr lang="en-US" sz="2000" b="0" i="0" dirty="0">
                <a:solidFill>
                  <a:srgbClr val="E8EAED"/>
                </a:solidFill>
                <a:effectLst/>
                <a:latin typeface="Times New Roman" panose="02020603050405020304" pitchFamily="18" charset="0"/>
                <a:cs typeface="Times New Roman" panose="02020603050405020304" pitchFamily="18" charset="0"/>
              </a:rPr>
              <a:t>≈ 93%</a:t>
            </a:r>
            <a:endParaRPr lang="en-US" sz="20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B00D9A21-9A74-70BC-5C10-48640685E500}"/>
              </a:ext>
            </a:extLst>
          </p:cNvPr>
          <p:cNvPicPr>
            <a:picLocks noChangeAspect="1"/>
          </p:cNvPicPr>
          <p:nvPr/>
        </p:nvPicPr>
        <p:blipFill>
          <a:blip r:embed="rId3"/>
          <a:stretch>
            <a:fillRect/>
          </a:stretch>
        </p:blipFill>
        <p:spPr>
          <a:xfrm>
            <a:off x="4516490" y="1503355"/>
            <a:ext cx="4043637" cy="3182120"/>
          </a:xfrm>
          <a:prstGeom prst="rect">
            <a:avLst/>
          </a:prstGeom>
        </p:spPr>
      </p:pic>
    </p:spTree>
    <p:extLst>
      <p:ext uri="{BB962C8B-B14F-4D97-AF65-F5344CB8AC3E}">
        <p14:creationId xmlns:p14="http://schemas.microsoft.com/office/powerpoint/2010/main" val="2676610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50E27-A77E-435E-A32C-2D8C2A6B3AEF}"/>
              </a:ext>
            </a:extLst>
          </p:cNvPr>
          <p:cNvSpPr>
            <a:spLocks noGrp="1"/>
          </p:cNvSpPr>
          <p:nvPr>
            <p:ph type="title"/>
          </p:nvPr>
        </p:nvSpPr>
        <p:spPr/>
        <p:txBody>
          <a:bodyPr/>
          <a:lstStyle/>
          <a:p>
            <a:pPr algn="r" rtl="1"/>
            <a:r>
              <a:rPr lang="fa-IR" dirty="0">
                <a:cs typeface="B Nazanin" panose="00000400000000000000" pitchFamily="2" charset="-78"/>
              </a:rPr>
              <a:t>دسته‌بندی - </a:t>
            </a:r>
            <a:r>
              <a:rPr lang="en-US" b="1" dirty="0">
                <a:latin typeface="Times New Roman" panose="02020603050405020304" pitchFamily="18" charset="0"/>
                <a:cs typeface="Times New Roman" panose="02020603050405020304" pitchFamily="18" charset="0"/>
              </a:rPr>
              <a:t>KNN</a:t>
            </a:r>
          </a:p>
        </p:txBody>
      </p:sp>
      <p:sp>
        <p:nvSpPr>
          <p:cNvPr id="5" name="Slide Number Placeholder 4">
            <a:extLst>
              <a:ext uri="{FF2B5EF4-FFF2-40B4-BE49-F238E27FC236}">
                <a16:creationId xmlns:a16="http://schemas.microsoft.com/office/drawing/2014/main" id="{AC51B819-70BF-47CF-82DA-935FD4B470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
        <p:nvSpPr>
          <p:cNvPr id="10" name="Rectangle: Rounded Corners 9">
            <a:extLst>
              <a:ext uri="{FF2B5EF4-FFF2-40B4-BE49-F238E27FC236}">
                <a16:creationId xmlns:a16="http://schemas.microsoft.com/office/drawing/2014/main" id="{5EEAAFCC-8E43-44D0-9245-CC792656F0D5}"/>
              </a:ext>
            </a:extLst>
          </p:cNvPr>
          <p:cNvSpPr/>
          <p:nvPr/>
        </p:nvSpPr>
        <p:spPr>
          <a:xfrm>
            <a:off x="4385659" y="1397000"/>
            <a:ext cx="4305300" cy="3416300"/>
          </a:xfrm>
          <a:prstGeom prst="roundRect">
            <a:avLst>
              <a:gd name="adj" fmla="val 72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Text Placeholder 4">
            <a:extLst>
              <a:ext uri="{FF2B5EF4-FFF2-40B4-BE49-F238E27FC236}">
                <a16:creationId xmlns:a16="http://schemas.microsoft.com/office/drawing/2014/main" id="{BE4C06F3-8C52-492C-984D-CE6166686505}"/>
              </a:ext>
            </a:extLst>
          </p:cNvPr>
          <p:cNvSpPr>
            <a:spLocks noGrp="1"/>
          </p:cNvSpPr>
          <p:nvPr>
            <p:ph type="body" idx="1"/>
          </p:nvPr>
        </p:nvSpPr>
        <p:spPr>
          <a:xfrm>
            <a:off x="387901" y="1557145"/>
            <a:ext cx="3642158" cy="3069784"/>
          </a:xfrm>
        </p:spPr>
        <p:txBody>
          <a:bodyPr/>
          <a:lstStyle/>
          <a:p>
            <a:r>
              <a:rPr lang="en-US" sz="2000" dirty="0">
                <a:latin typeface="Times New Roman" panose="02020603050405020304" pitchFamily="18" charset="0"/>
                <a:cs typeface="Times New Roman" panose="02020603050405020304" pitchFamily="18" charset="0"/>
              </a:rPr>
              <a:t>20% Test Data</a:t>
            </a:r>
          </a:p>
          <a:p>
            <a:r>
              <a:rPr lang="en-US" sz="2000" dirty="0">
                <a:latin typeface="Times New Roman" panose="02020603050405020304" pitchFamily="18" charset="0"/>
                <a:cs typeface="Times New Roman" panose="02020603050405020304" pitchFamily="18" charset="0"/>
              </a:rPr>
              <a:t>80% Train Data </a:t>
            </a:r>
          </a:p>
          <a:p>
            <a:r>
              <a:rPr lang="en-US" sz="2000" dirty="0">
                <a:latin typeface="Times New Roman" panose="02020603050405020304" pitchFamily="18" charset="0"/>
                <a:cs typeface="Times New Roman" panose="02020603050405020304" pitchFamily="18" charset="0"/>
              </a:rPr>
              <a:t>10 Fold Cross Validation</a:t>
            </a:r>
          </a:p>
          <a:p>
            <a:r>
              <a:rPr lang="en-US" sz="2000" dirty="0">
                <a:latin typeface="Times New Roman" panose="02020603050405020304" pitchFamily="18" charset="0"/>
                <a:cs typeface="Times New Roman" panose="02020603050405020304" pitchFamily="18" charset="0"/>
              </a:rPr>
              <a:t>Correlation Distance</a:t>
            </a:r>
          </a:p>
          <a:p>
            <a:r>
              <a:rPr lang="en-US" sz="2000" dirty="0">
                <a:latin typeface="Times New Roman" panose="02020603050405020304" pitchFamily="18" charset="0"/>
                <a:cs typeface="Times New Roman" panose="02020603050405020304" pitchFamily="18" charset="0"/>
              </a:rPr>
              <a:t>61 Neighbors</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Accuracy </a:t>
            </a:r>
            <a:r>
              <a:rPr lang="en-US" sz="2000" b="0" i="0" dirty="0">
                <a:solidFill>
                  <a:srgbClr val="E8EAED"/>
                </a:solidFill>
                <a:effectLst/>
                <a:latin typeface="Times New Roman" panose="02020603050405020304" pitchFamily="18" charset="0"/>
                <a:cs typeface="Times New Roman" panose="02020603050405020304" pitchFamily="18" charset="0"/>
              </a:rPr>
              <a:t>≈ 94.7%</a:t>
            </a:r>
            <a:endParaRPr lang="en-US"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150C772-C2C6-1D29-3E0B-A1601DEF7880}"/>
              </a:ext>
            </a:extLst>
          </p:cNvPr>
          <p:cNvPicPr>
            <a:picLocks noChangeAspect="1"/>
          </p:cNvPicPr>
          <p:nvPr/>
        </p:nvPicPr>
        <p:blipFill>
          <a:blip r:embed="rId3"/>
          <a:stretch>
            <a:fillRect/>
          </a:stretch>
        </p:blipFill>
        <p:spPr>
          <a:xfrm>
            <a:off x="4479952" y="1485336"/>
            <a:ext cx="4116713" cy="3239627"/>
          </a:xfrm>
          <a:prstGeom prst="rect">
            <a:avLst/>
          </a:prstGeom>
        </p:spPr>
      </p:pic>
    </p:spTree>
    <p:extLst>
      <p:ext uri="{BB962C8B-B14F-4D97-AF65-F5344CB8AC3E}">
        <p14:creationId xmlns:p14="http://schemas.microsoft.com/office/powerpoint/2010/main" val="22667771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50E27-A77E-435E-A32C-2D8C2A6B3AEF}"/>
              </a:ext>
            </a:extLst>
          </p:cNvPr>
          <p:cNvSpPr>
            <a:spLocks noGrp="1"/>
          </p:cNvSpPr>
          <p:nvPr>
            <p:ph type="title"/>
          </p:nvPr>
        </p:nvSpPr>
        <p:spPr/>
        <p:txBody>
          <a:bodyPr/>
          <a:lstStyle/>
          <a:p>
            <a:pPr algn="r" rtl="1"/>
            <a:r>
              <a:rPr lang="fa-IR" dirty="0">
                <a:cs typeface="B Nazanin" panose="00000400000000000000" pitchFamily="2" charset="-78"/>
              </a:rPr>
              <a:t>دسته‌بندی - </a:t>
            </a:r>
            <a:r>
              <a:rPr lang="en-US" b="1" dirty="0">
                <a:latin typeface="Times New Roman" panose="02020603050405020304" pitchFamily="18" charset="0"/>
                <a:cs typeface="Times New Roman" panose="02020603050405020304" pitchFamily="18" charset="0"/>
              </a:rPr>
              <a:t>MEG</a:t>
            </a:r>
          </a:p>
        </p:txBody>
      </p:sp>
      <p:sp>
        <p:nvSpPr>
          <p:cNvPr id="5" name="Slide Number Placeholder 4">
            <a:extLst>
              <a:ext uri="{FF2B5EF4-FFF2-40B4-BE49-F238E27FC236}">
                <a16:creationId xmlns:a16="http://schemas.microsoft.com/office/drawing/2014/main" id="{AC51B819-70BF-47CF-82DA-935FD4B470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graphicFrame>
        <p:nvGraphicFramePr>
          <p:cNvPr id="9" name="Table 7">
            <a:extLst>
              <a:ext uri="{FF2B5EF4-FFF2-40B4-BE49-F238E27FC236}">
                <a16:creationId xmlns:a16="http://schemas.microsoft.com/office/drawing/2014/main" id="{C95BE7EB-34AE-C27E-2DF3-F3251CCB3282}"/>
              </a:ext>
            </a:extLst>
          </p:cNvPr>
          <p:cNvGraphicFramePr>
            <a:graphicFrameLocks noGrp="1"/>
          </p:cNvGraphicFramePr>
          <p:nvPr>
            <p:extLst>
              <p:ext uri="{D42A27DB-BD31-4B8C-83A1-F6EECF244321}">
                <p14:modId xmlns:p14="http://schemas.microsoft.com/office/powerpoint/2010/main" val="2380614023"/>
              </p:ext>
            </p:extLst>
          </p:nvPr>
        </p:nvGraphicFramePr>
        <p:xfrm>
          <a:off x="2740358" y="1547111"/>
          <a:ext cx="4379040" cy="675640"/>
        </p:xfrm>
        <a:graphic>
          <a:graphicData uri="http://schemas.openxmlformats.org/drawingml/2006/table">
            <a:tbl>
              <a:tblPr firstRow="1" bandRow="1">
                <a:tableStyleId>{5C22544A-7EE6-4342-B048-85BDC9FD1C3A}</a:tableStyleId>
              </a:tblPr>
              <a:tblGrid>
                <a:gridCol w="1094760">
                  <a:extLst>
                    <a:ext uri="{9D8B030D-6E8A-4147-A177-3AD203B41FA5}">
                      <a16:colId xmlns:a16="http://schemas.microsoft.com/office/drawing/2014/main" val="871713590"/>
                    </a:ext>
                  </a:extLst>
                </a:gridCol>
                <a:gridCol w="1094760">
                  <a:extLst>
                    <a:ext uri="{9D8B030D-6E8A-4147-A177-3AD203B41FA5}">
                      <a16:colId xmlns:a16="http://schemas.microsoft.com/office/drawing/2014/main" val="2853180395"/>
                    </a:ext>
                  </a:extLst>
                </a:gridCol>
                <a:gridCol w="1094760">
                  <a:extLst>
                    <a:ext uri="{9D8B030D-6E8A-4147-A177-3AD203B41FA5}">
                      <a16:colId xmlns:a16="http://schemas.microsoft.com/office/drawing/2014/main" val="1879696503"/>
                    </a:ext>
                  </a:extLst>
                </a:gridCol>
                <a:gridCol w="1094760">
                  <a:extLst>
                    <a:ext uri="{9D8B030D-6E8A-4147-A177-3AD203B41FA5}">
                      <a16:colId xmlns:a16="http://schemas.microsoft.com/office/drawing/2014/main" val="2920017023"/>
                    </a:ext>
                  </a:extLst>
                </a:gridCol>
              </a:tblGrid>
              <a:tr h="0">
                <a:tc>
                  <a:txBody>
                    <a:bodyPr/>
                    <a:lstStyle/>
                    <a:p>
                      <a:endParaRPr lang="en-US" dirty="0"/>
                    </a:p>
                  </a:txBody>
                  <a:tcPr/>
                </a:tc>
                <a:tc>
                  <a:txBody>
                    <a:bodyPr/>
                    <a:lstStyle/>
                    <a:p>
                      <a:pPr algn="ctr"/>
                      <a:r>
                        <a:rPr lang="en-US" dirty="0">
                          <a:solidFill>
                            <a:schemeClr val="tx1"/>
                          </a:solidFill>
                        </a:rPr>
                        <a:t>SVM</a:t>
                      </a:r>
                    </a:p>
                  </a:txBody>
                  <a:tcPr/>
                </a:tc>
                <a:tc>
                  <a:txBody>
                    <a:bodyPr/>
                    <a:lstStyle/>
                    <a:p>
                      <a:pPr algn="ctr"/>
                      <a:r>
                        <a:rPr lang="en-US" dirty="0">
                          <a:solidFill>
                            <a:schemeClr val="tx1"/>
                          </a:solidFill>
                        </a:rPr>
                        <a:t>KNN</a:t>
                      </a:r>
                    </a:p>
                  </a:txBody>
                  <a:tcPr/>
                </a:tc>
                <a:tc>
                  <a:txBody>
                    <a:bodyPr/>
                    <a:lstStyle/>
                    <a:p>
                      <a:pPr algn="ctr"/>
                      <a:r>
                        <a:rPr lang="en-US" dirty="0">
                          <a:solidFill>
                            <a:schemeClr val="tx1"/>
                          </a:solidFill>
                        </a:rPr>
                        <a:t>Bayesian</a:t>
                      </a:r>
                    </a:p>
                  </a:txBody>
                  <a:tcPr/>
                </a:tc>
                <a:extLst>
                  <a:ext uri="{0D108BD9-81ED-4DB2-BD59-A6C34878D82A}">
                    <a16:rowId xmlns:a16="http://schemas.microsoft.com/office/drawing/2014/main" val="3246469546"/>
                  </a:ext>
                </a:extLst>
              </a:tr>
              <a:tr h="370840">
                <a:tc>
                  <a:txBody>
                    <a:bodyPr/>
                    <a:lstStyle/>
                    <a:p>
                      <a:pPr algn="ctr" rtl="0"/>
                      <a:r>
                        <a:rPr lang="en-US" dirty="0">
                          <a:solidFill>
                            <a:schemeClr val="accent1">
                              <a:lumMod val="50000"/>
                            </a:schemeClr>
                          </a:solidFill>
                        </a:rPr>
                        <a:t>Accuracy</a:t>
                      </a:r>
                    </a:p>
                  </a:txBody>
                  <a:tcPr/>
                </a:tc>
                <a:tc>
                  <a:txBody>
                    <a:bodyPr/>
                    <a:lstStyle/>
                    <a:p>
                      <a:pPr algn="ctr"/>
                      <a:r>
                        <a:rPr lang="en-US" dirty="0">
                          <a:solidFill>
                            <a:schemeClr val="accent1">
                              <a:lumMod val="50000"/>
                            </a:schemeClr>
                          </a:solidFill>
                        </a:rPr>
                        <a:t>93%</a:t>
                      </a:r>
                    </a:p>
                  </a:txBody>
                  <a:tcPr/>
                </a:tc>
                <a:tc>
                  <a:txBody>
                    <a:bodyPr/>
                    <a:lstStyle/>
                    <a:p>
                      <a:pPr algn="ctr"/>
                      <a:r>
                        <a:rPr lang="en-US" dirty="0">
                          <a:solidFill>
                            <a:schemeClr val="accent1">
                              <a:lumMod val="50000"/>
                            </a:schemeClr>
                          </a:solidFill>
                        </a:rPr>
                        <a:t>94.7%</a:t>
                      </a:r>
                    </a:p>
                  </a:txBody>
                  <a:tcPr/>
                </a:tc>
                <a:tc>
                  <a:txBody>
                    <a:bodyPr/>
                    <a:lstStyle/>
                    <a:p>
                      <a:pPr algn="ctr"/>
                      <a:r>
                        <a:rPr lang="en-US" dirty="0">
                          <a:solidFill>
                            <a:schemeClr val="accent1">
                              <a:lumMod val="50000"/>
                            </a:schemeClr>
                          </a:solidFill>
                        </a:rPr>
                        <a:t>90%</a:t>
                      </a:r>
                    </a:p>
                  </a:txBody>
                  <a:tcPr/>
                </a:tc>
                <a:extLst>
                  <a:ext uri="{0D108BD9-81ED-4DB2-BD59-A6C34878D82A}">
                    <a16:rowId xmlns:a16="http://schemas.microsoft.com/office/drawing/2014/main" val="1282845551"/>
                  </a:ext>
                </a:extLst>
              </a:tr>
            </a:tbl>
          </a:graphicData>
        </a:graphic>
      </p:graphicFrame>
      <p:graphicFrame>
        <p:nvGraphicFramePr>
          <p:cNvPr id="12" name="Table 7">
            <a:extLst>
              <a:ext uri="{FF2B5EF4-FFF2-40B4-BE49-F238E27FC236}">
                <a16:creationId xmlns:a16="http://schemas.microsoft.com/office/drawing/2014/main" id="{D01569F5-6989-0B98-A5C4-9CB103E84587}"/>
              </a:ext>
            </a:extLst>
          </p:cNvPr>
          <p:cNvGraphicFramePr>
            <a:graphicFrameLocks noGrp="1"/>
          </p:cNvGraphicFramePr>
          <p:nvPr>
            <p:extLst>
              <p:ext uri="{D42A27DB-BD31-4B8C-83A1-F6EECF244321}">
                <p14:modId xmlns:p14="http://schemas.microsoft.com/office/powerpoint/2010/main" val="3130028782"/>
              </p:ext>
            </p:extLst>
          </p:nvPr>
        </p:nvGraphicFramePr>
        <p:xfrm>
          <a:off x="2740358" y="2677188"/>
          <a:ext cx="4379040" cy="675640"/>
        </p:xfrm>
        <a:graphic>
          <a:graphicData uri="http://schemas.openxmlformats.org/drawingml/2006/table">
            <a:tbl>
              <a:tblPr firstRow="1" bandRow="1">
                <a:tableStyleId>{5C22544A-7EE6-4342-B048-85BDC9FD1C3A}</a:tableStyleId>
              </a:tblPr>
              <a:tblGrid>
                <a:gridCol w="1094760">
                  <a:extLst>
                    <a:ext uri="{9D8B030D-6E8A-4147-A177-3AD203B41FA5}">
                      <a16:colId xmlns:a16="http://schemas.microsoft.com/office/drawing/2014/main" val="871713590"/>
                    </a:ext>
                  </a:extLst>
                </a:gridCol>
                <a:gridCol w="1094760">
                  <a:extLst>
                    <a:ext uri="{9D8B030D-6E8A-4147-A177-3AD203B41FA5}">
                      <a16:colId xmlns:a16="http://schemas.microsoft.com/office/drawing/2014/main" val="2853180395"/>
                    </a:ext>
                  </a:extLst>
                </a:gridCol>
                <a:gridCol w="1094760">
                  <a:extLst>
                    <a:ext uri="{9D8B030D-6E8A-4147-A177-3AD203B41FA5}">
                      <a16:colId xmlns:a16="http://schemas.microsoft.com/office/drawing/2014/main" val="1879696503"/>
                    </a:ext>
                  </a:extLst>
                </a:gridCol>
                <a:gridCol w="1094760">
                  <a:extLst>
                    <a:ext uri="{9D8B030D-6E8A-4147-A177-3AD203B41FA5}">
                      <a16:colId xmlns:a16="http://schemas.microsoft.com/office/drawing/2014/main" val="2920017023"/>
                    </a:ext>
                  </a:extLst>
                </a:gridCol>
              </a:tblGrid>
              <a:tr h="0">
                <a:tc>
                  <a:txBody>
                    <a:bodyPr/>
                    <a:lstStyle/>
                    <a:p>
                      <a:endParaRPr lang="en-US" dirty="0"/>
                    </a:p>
                  </a:txBody>
                  <a:tcPr/>
                </a:tc>
                <a:tc>
                  <a:txBody>
                    <a:bodyPr/>
                    <a:lstStyle/>
                    <a:p>
                      <a:pPr algn="ctr"/>
                      <a:r>
                        <a:rPr lang="en-US" dirty="0">
                          <a:solidFill>
                            <a:schemeClr val="tx1"/>
                          </a:solidFill>
                        </a:rPr>
                        <a:t>SVM</a:t>
                      </a:r>
                    </a:p>
                  </a:txBody>
                  <a:tcPr/>
                </a:tc>
                <a:tc>
                  <a:txBody>
                    <a:bodyPr/>
                    <a:lstStyle/>
                    <a:p>
                      <a:pPr algn="ctr"/>
                      <a:r>
                        <a:rPr lang="en-US" dirty="0">
                          <a:solidFill>
                            <a:schemeClr val="tx1"/>
                          </a:solidFill>
                        </a:rPr>
                        <a:t>KNN</a:t>
                      </a:r>
                    </a:p>
                  </a:txBody>
                  <a:tcPr/>
                </a:tc>
                <a:tc>
                  <a:txBody>
                    <a:bodyPr/>
                    <a:lstStyle/>
                    <a:p>
                      <a:pPr algn="ctr"/>
                      <a:r>
                        <a:rPr lang="en-US" dirty="0">
                          <a:solidFill>
                            <a:schemeClr val="tx1"/>
                          </a:solidFill>
                        </a:rPr>
                        <a:t>Bayesian</a:t>
                      </a:r>
                    </a:p>
                  </a:txBody>
                  <a:tcPr/>
                </a:tc>
                <a:extLst>
                  <a:ext uri="{0D108BD9-81ED-4DB2-BD59-A6C34878D82A}">
                    <a16:rowId xmlns:a16="http://schemas.microsoft.com/office/drawing/2014/main" val="3246469546"/>
                  </a:ext>
                </a:extLst>
              </a:tr>
              <a:tr h="370840">
                <a:tc>
                  <a:txBody>
                    <a:bodyPr/>
                    <a:lstStyle/>
                    <a:p>
                      <a:pPr algn="ctr" rtl="0"/>
                      <a:r>
                        <a:rPr lang="en-US" dirty="0">
                          <a:solidFill>
                            <a:schemeClr val="accent1">
                              <a:lumMod val="50000"/>
                            </a:schemeClr>
                          </a:solidFill>
                        </a:rPr>
                        <a:t>Accuracy</a:t>
                      </a:r>
                    </a:p>
                  </a:txBody>
                  <a:tcPr/>
                </a:tc>
                <a:tc>
                  <a:txBody>
                    <a:bodyPr/>
                    <a:lstStyle/>
                    <a:p>
                      <a:pPr algn="ctr"/>
                      <a:r>
                        <a:rPr lang="en-US" dirty="0">
                          <a:solidFill>
                            <a:schemeClr val="accent1">
                              <a:lumMod val="50000"/>
                            </a:schemeClr>
                          </a:solidFill>
                        </a:rPr>
                        <a:t>94%</a:t>
                      </a:r>
                    </a:p>
                  </a:txBody>
                  <a:tcPr/>
                </a:tc>
                <a:tc>
                  <a:txBody>
                    <a:bodyPr/>
                    <a:lstStyle/>
                    <a:p>
                      <a:pPr algn="ctr"/>
                      <a:r>
                        <a:rPr lang="en-US" dirty="0">
                          <a:solidFill>
                            <a:schemeClr val="accent1">
                              <a:lumMod val="50000"/>
                            </a:schemeClr>
                          </a:solidFill>
                        </a:rPr>
                        <a:t>94.5%</a:t>
                      </a:r>
                    </a:p>
                  </a:txBody>
                  <a:tcPr/>
                </a:tc>
                <a:tc>
                  <a:txBody>
                    <a:bodyPr/>
                    <a:lstStyle/>
                    <a:p>
                      <a:pPr algn="ctr"/>
                      <a:r>
                        <a:rPr lang="en-US" dirty="0">
                          <a:solidFill>
                            <a:schemeClr val="accent1">
                              <a:lumMod val="50000"/>
                            </a:schemeClr>
                          </a:solidFill>
                        </a:rPr>
                        <a:t>94.5%</a:t>
                      </a:r>
                    </a:p>
                  </a:txBody>
                  <a:tcPr/>
                </a:tc>
                <a:extLst>
                  <a:ext uri="{0D108BD9-81ED-4DB2-BD59-A6C34878D82A}">
                    <a16:rowId xmlns:a16="http://schemas.microsoft.com/office/drawing/2014/main" val="1282845551"/>
                  </a:ext>
                </a:extLst>
              </a:tr>
            </a:tbl>
          </a:graphicData>
        </a:graphic>
      </p:graphicFrame>
      <p:graphicFrame>
        <p:nvGraphicFramePr>
          <p:cNvPr id="13" name="Table 7">
            <a:extLst>
              <a:ext uri="{FF2B5EF4-FFF2-40B4-BE49-F238E27FC236}">
                <a16:creationId xmlns:a16="http://schemas.microsoft.com/office/drawing/2014/main" id="{AA344C73-F28E-0E18-5A29-78E90E9B4D03}"/>
              </a:ext>
            </a:extLst>
          </p:cNvPr>
          <p:cNvGraphicFramePr>
            <a:graphicFrameLocks noGrp="1"/>
          </p:cNvGraphicFramePr>
          <p:nvPr>
            <p:extLst>
              <p:ext uri="{D42A27DB-BD31-4B8C-83A1-F6EECF244321}">
                <p14:modId xmlns:p14="http://schemas.microsoft.com/office/powerpoint/2010/main" val="3671060167"/>
              </p:ext>
            </p:extLst>
          </p:nvPr>
        </p:nvGraphicFramePr>
        <p:xfrm>
          <a:off x="2740360" y="3807265"/>
          <a:ext cx="4379040" cy="675640"/>
        </p:xfrm>
        <a:graphic>
          <a:graphicData uri="http://schemas.openxmlformats.org/drawingml/2006/table">
            <a:tbl>
              <a:tblPr firstRow="1" bandRow="1">
                <a:tableStyleId>{5C22544A-7EE6-4342-B048-85BDC9FD1C3A}</a:tableStyleId>
              </a:tblPr>
              <a:tblGrid>
                <a:gridCol w="1094760">
                  <a:extLst>
                    <a:ext uri="{9D8B030D-6E8A-4147-A177-3AD203B41FA5}">
                      <a16:colId xmlns:a16="http://schemas.microsoft.com/office/drawing/2014/main" val="871713590"/>
                    </a:ext>
                  </a:extLst>
                </a:gridCol>
                <a:gridCol w="1094760">
                  <a:extLst>
                    <a:ext uri="{9D8B030D-6E8A-4147-A177-3AD203B41FA5}">
                      <a16:colId xmlns:a16="http://schemas.microsoft.com/office/drawing/2014/main" val="2853180395"/>
                    </a:ext>
                  </a:extLst>
                </a:gridCol>
                <a:gridCol w="1094760">
                  <a:extLst>
                    <a:ext uri="{9D8B030D-6E8A-4147-A177-3AD203B41FA5}">
                      <a16:colId xmlns:a16="http://schemas.microsoft.com/office/drawing/2014/main" val="1879696503"/>
                    </a:ext>
                  </a:extLst>
                </a:gridCol>
                <a:gridCol w="1094760">
                  <a:extLst>
                    <a:ext uri="{9D8B030D-6E8A-4147-A177-3AD203B41FA5}">
                      <a16:colId xmlns:a16="http://schemas.microsoft.com/office/drawing/2014/main" val="2920017023"/>
                    </a:ext>
                  </a:extLst>
                </a:gridCol>
              </a:tblGrid>
              <a:tr h="0">
                <a:tc>
                  <a:txBody>
                    <a:bodyPr/>
                    <a:lstStyle/>
                    <a:p>
                      <a:endParaRPr lang="en-US" dirty="0"/>
                    </a:p>
                  </a:txBody>
                  <a:tcPr/>
                </a:tc>
                <a:tc>
                  <a:txBody>
                    <a:bodyPr/>
                    <a:lstStyle/>
                    <a:p>
                      <a:pPr algn="ctr"/>
                      <a:r>
                        <a:rPr lang="en-US" dirty="0">
                          <a:solidFill>
                            <a:schemeClr val="tx1"/>
                          </a:solidFill>
                        </a:rPr>
                        <a:t>SVM</a:t>
                      </a:r>
                    </a:p>
                  </a:txBody>
                  <a:tcPr/>
                </a:tc>
                <a:tc>
                  <a:txBody>
                    <a:bodyPr/>
                    <a:lstStyle/>
                    <a:p>
                      <a:pPr algn="ctr"/>
                      <a:r>
                        <a:rPr lang="en-US" dirty="0">
                          <a:solidFill>
                            <a:schemeClr val="tx1"/>
                          </a:solidFill>
                        </a:rPr>
                        <a:t>KNN</a:t>
                      </a:r>
                    </a:p>
                  </a:txBody>
                  <a:tcPr/>
                </a:tc>
                <a:tc>
                  <a:txBody>
                    <a:bodyPr/>
                    <a:lstStyle/>
                    <a:p>
                      <a:pPr algn="ctr"/>
                      <a:r>
                        <a:rPr lang="en-US" dirty="0">
                          <a:solidFill>
                            <a:schemeClr val="tx1"/>
                          </a:solidFill>
                        </a:rPr>
                        <a:t>Bayesian</a:t>
                      </a:r>
                    </a:p>
                  </a:txBody>
                  <a:tcPr/>
                </a:tc>
                <a:extLst>
                  <a:ext uri="{0D108BD9-81ED-4DB2-BD59-A6C34878D82A}">
                    <a16:rowId xmlns:a16="http://schemas.microsoft.com/office/drawing/2014/main" val="3246469546"/>
                  </a:ext>
                </a:extLst>
              </a:tr>
              <a:tr h="370840">
                <a:tc>
                  <a:txBody>
                    <a:bodyPr/>
                    <a:lstStyle/>
                    <a:p>
                      <a:pPr algn="ctr" rtl="0"/>
                      <a:r>
                        <a:rPr lang="en-US" dirty="0">
                          <a:solidFill>
                            <a:schemeClr val="accent1">
                              <a:lumMod val="50000"/>
                            </a:schemeClr>
                          </a:solidFill>
                        </a:rPr>
                        <a:t>Accuracy</a:t>
                      </a:r>
                    </a:p>
                  </a:txBody>
                  <a:tcPr/>
                </a:tc>
                <a:tc>
                  <a:txBody>
                    <a:bodyPr/>
                    <a:lstStyle/>
                    <a:p>
                      <a:pPr algn="ctr"/>
                      <a:r>
                        <a:rPr lang="en-US" dirty="0">
                          <a:solidFill>
                            <a:schemeClr val="accent1">
                              <a:lumMod val="50000"/>
                            </a:schemeClr>
                          </a:solidFill>
                        </a:rPr>
                        <a:t>88.5%</a:t>
                      </a:r>
                    </a:p>
                  </a:txBody>
                  <a:tcPr/>
                </a:tc>
                <a:tc>
                  <a:txBody>
                    <a:bodyPr/>
                    <a:lstStyle/>
                    <a:p>
                      <a:pPr algn="ctr"/>
                      <a:r>
                        <a:rPr lang="en-US" dirty="0">
                          <a:solidFill>
                            <a:schemeClr val="accent1">
                              <a:lumMod val="50000"/>
                            </a:schemeClr>
                          </a:solidFill>
                        </a:rPr>
                        <a:t>90%</a:t>
                      </a:r>
                    </a:p>
                  </a:txBody>
                  <a:tcPr/>
                </a:tc>
                <a:tc>
                  <a:txBody>
                    <a:bodyPr/>
                    <a:lstStyle/>
                    <a:p>
                      <a:pPr algn="ctr"/>
                      <a:r>
                        <a:rPr lang="en-US" dirty="0">
                          <a:solidFill>
                            <a:schemeClr val="accent1">
                              <a:lumMod val="50000"/>
                            </a:schemeClr>
                          </a:solidFill>
                        </a:rPr>
                        <a:t>88.5%</a:t>
                      </a:r>
                    </a:p>
                  </a:txBody>
                  <a:tcPr/>
                </a:tc>
                <a:extLst>
                  <a:ext uri="{0D108BD9-81ED-4DB2-BD59-A6C34878D82A}">
                    <a16:rowId xmlns:a16="http://schemas.microsoft.com/office/drawing/2014/main" val="1282845551"/>
                  </a:ext>
                </a:extLst>
              </a:tr>
            </a:tbl>
          </a:graphicData>
        </a:graphic>
      </p:graphicFrame>
      <p:sp>
        <p:nvSpPr>
          <p:cNvPr id="14" name="Text Placeholder 4">
            <a:extLst>
              <a:ext uri="{FF2B5EF4-FFF2-40B4-BE49-F238E27FC236}">
                <a16:creationId xmlns:a16="http://schemas.microsoft.com/office/drawing/2014/main" id="{8A730E84-618D-DED2-3537-DEA330496CC5}"/>
              </a:ext>
            </a:extLst>
          </p:cNvPr>
          <p:cNvSpPr>
            <a:spLocks noGrp="1"/>
          </p:cNvSpPr>
          <p:nvPr>
            <p:ph type="body" idx="1"/>
          </p:nvPr>
        </p:nvSpPr>
        <p:spPr>
          <a:xfrm>
            <a:off x="929842" y="1615691"/>
            <a:ext cx="3642158" cy="3069784"/>
          </a:xfrm>
        </p:spPr>
        <p:txBody>
          <a:bodyPr/>
          <a:lstStyle/>
          <a:p>
            <a:pPr marL="114300" indent="0">
              <a:buNone/>
            </a:pPr>
            <a:r>
              <a:rPr lang="en-US" sz="2000" dirty="0">
                <a:latin typeface="Times New Roman" panose="02020603050405020304" pitchFamily="18" charset="0"/>
                <a:cs typeface="Times New Roman" panose="02020603050405020304" pitchFamily="18" charset="0"/>
              </a:rPr>
              <a:t>PCA</a:t>
            </a:r>
          </a:p>
          <a:p>
            <a:pPr marL="114300" indent="0">
              <a:buNone/>
            </a:pPr>
            <a:endParaRPr lang="en-US" sz="2000" dirty="0">
              <a:latin typeface="Times New Roman" panose="02020603050405020304" pitchFamily="18" charset="0"/>
              <a:cs typeface="Times New Roman" panose="02020603050405020304" pitchFamily="18" charset="0"/>
            </a:endParaRPr>
          </a:p>
          <a:p>
            <a:pPr marL="114300" indent="0">
              <a:buNone/>
            </a:pPr>
            <a:endParaRPr lang="en-US" sz="2000" dirty="0">
              <a:latin typeface="Times New Roman" panose="02020603050405020304" pitchFamily="18" charset="0"/>
              <a:cs typeface="Times New Roman" panose="02020603050405020304" pitchFamily="18" charset="0"/>
            </a:endParaRPr>
          </a:p>
          <a:p>
            <a:pPr marL="114300" indent="0">
              <a:buNone/>
            </a:pPr>
            <a:r>
              <a:rPr lang="en-US" sz="2000" dirty="0">
                <a:latin typeface="Times New Roman" panose="02020603050405020304" pitchFamily="18" charset="0"/>
                <a:cs typeface="Times New Roman" panose="02020603050405020304" pitchFamily="18" charset="0"/>
              </a:rPr>
              <a:t>LDA</a:t>
            </a:r>
          </a:p>
          <a:p>
            <a:pPr marL="114300" indent="0">
              <a:buNone/>
            </a:pPr>
            <a:endParaRPr lang="en-US" sz="2000" dirty="0">
              <a:latin typeface="Times New Roman" panose="02020603050405020304" pitchFamily="18" charset="0"/>
              <a:cs typeface="Times New Roman" panose="02020603050405020304" pitchFamily="18" charset="0"/>
            </a:endParaRPr>
          </a:p>
          <a:p>
            <a:pPr marL="114300" indent="0">
              <a:buNone/>
            </a:pPr>
            <a:endParaRPr lang="en-US" sz="2000" dirty="0">
              <a:latin typeface="Times New Roman" panose="02020603050405020304" pitchFamily="18" charset="0"/>
              <a:cs typeface="Times New Roman" panose="02020603050405020304" pitchFamily="18" charset="0"/>
            </a:endParaRPr>
          </a:p>
          <a:p>
            <a:pPr marL="114300" indent="0">
              <a:buNone/>
            </a:pPr>
            <a:r>
              <a:rPr lang="en-US" sz="2000" dirty="0" err="1">
                <a:latin typeface="Times New Roman" panose="02020603050405020304" pitchFamily="18" charset="0"/>
                <a:cs typeface="Times New Roman" panose="02020603050405020304" pitchFamily="18" charset="0"/>
              </a:rPr>
              <a:t>Isomap</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683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70" name="Google Shape;70;p14"/>
          <p:cNvSpPr txBox="1">
            <a:spLocks noGrp="1"/>
          </p:cNvSpPr>
          <p:nvPr>
            <p:ph type="title"/>
          </p:nvPr>
        </p:nvSpPr>
        <p:spPr>
          <a:xfrm>
            <a:off x="4833300" y="1754605"/>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a-IR" dirty="0">
                <a:cs typeface="B Nazanin" panose="00000400000000000000" pitchFamily="2" charset="-78"/>
              </a:rPr>
              <a:t>فهرست مطالب</a:t>
            </a:r>
            <a:endParaRPr dirty="0">
              <a:cs typeface="B Nazanin" panose="00000400000000000000" pitchFamily="2" charset="-78"/>
            </a:endParaRPr>
          </a:p>
        </p:txBody>
      </p:sp>
      <p:sp>
        <p:nvSpPr>
          <p:cNvPr id="6" name="Text Placeholder 2">
            <a:extLst>
              <a:ext uri="{FF2B5EF4-FFF2-40B4-BE49-F238E27FC236}">
                <a16:creationId xmlns:a16="http://schemas.microsoft.com/office/drawing/2014/main" id="{7A28DC19-7D62-4798-8879-DE37E3B464F1}"/>
              </a:ext>
            </a:extLst>
          </p:cNvPr>
          <p:cNvSpPr txBox="1">
            <a:spLocks/>
          </p:cNvSpPr>
          <p:nvPr/>
        </p:nvSpPr>
        <p:spPr>
          <a:xfrm>
            <a:off x="265500" y="287692"/>
            <a:ext cx="3495519" cy="45681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5"/>
              </a:buClr>
              <a:buSzPts val="2100"/>
              <a:buFont typeface="Roboto"/>
              <a:buNone/>
              <a:defRPr sz="2100" b="0" i="0" u="none" strike="noStrike" cap="none">
                <a:solidFill>
                  <a:schemeClr val="accent5"/>
                </a:solidFill>
                <a:latin typeface="Roboto"/>
                <a:ea typeface="Roboto"/>
                <a:cs typeface="Roboto"/>
                <a:sym typeface="Roboto"/>
              </a:defRPr>
            </a:lvl1pPr>
            <a:lvl2pPr marL="914400" marR="0" lvl="1" indent="-317500" algn="ctr" rtl="0">
              <a:lnSpc>
                <a:spcPct val="100000"/>
              </a:lnSpc>
              <a:spcBef>
                <a:spcPts val="0"/>
              </a:spcBef>
              <a:spcAft>
                <a:spcPts val="0"/>
              </a:spcAft>
              <a:buClr>
                <a:schemeClr val="accent5"/>
              </a:buClr>
              <a:buSzPts val="2100"/>
              <a:buFont typeface="Roboto"/>
              <a:buNone/>
              <a:defRPr sz="2100" b="0" i="0" u="none" strike="noStrike" cap="none">
                <a:solidFill>
                  <a:schemeClr val="accent5"/>
                </a:solidFill>
                <a:latin typeface="Roboto"/>
                <a:ea typeface="Roboto"/>
                <a:cs typeface="Roboto"/>
                <a:sym typeface="Roboto"/>
              </a:defRPr>
            </a:lvl2pPr>
            <a:lvl3pPr marL="1371600" marR="0" lvl="2" indent="-317500" algn="ctr" rtl="0">
              <a:lnSpc>
                <a:spcPct val="100000"/>
              </a:lnSpc>
              <a:spcBef>
                <a:spcPts val="0"/>
              </a:spcBef>
              <a:spcAft>
                <a:spcPts val="0"/>
              </a:spcAft>
              <a:buClr>
                <a:schemeClr val="accent5"/>
              </a:buClr>
              <a:buSzPts val="2100"/>
              <a:buFont typeface="Roboto"/>
              <a:buNone/>
              <a:defRPr sz="2100" b="0" i="0" u="none" strike="noStrike" cap="none">
                <a:solidFill>
                  <a:schemeClr val="accent5"/>
                </a:solidFill>
                <a:latin typeface="Roboto"/>
                <a:ea typeface="Roboto"/>
                <a:cs typeface="Roboto"/>
                <a:sym typeface="Roboto"/>
              </a:defRPr>
            </a:lvl3pPr>
            <a:lvl4pPr marL="1828800" marR="0" lvl="3" indent="-317500" algn="ctr" rtl="0">
              <a:lnSpc>
                <a:spcPct val="100000"/>
              </a:lnSpc>
              <a:spcBef>
                <a:spcPts val="0"/>
              </a:spcBef>
              <a:spcAft>
                <a:spcPts val="0"/>
              </a:spcAft>
              <a:buClr>
                <a:schemeClr val="accent5"/>
              </a:buClr>
              <a:buSzPts val="2100"/>
              <a:buFont typeface="Roboto"/>
              <a:buNone/>
              <a:defRPr sz="2100" b="0" i="0" u="none" strike="noStrike" cap="none">
                <a:solidFill>
                  <a:schemeClr val="accent5"/>
                </a:solidFill>
                <a:latin typeface="Roboto"/>
                <a:ea typeface="Roboto"/>
                <a:cs typeface="Roboto"/>
                <a:sym typeface="Roboto"/>
              </a:defRPr>
            </a:lvl4pPr>
            <a:lvl5pPr marL="2286000" marR="0" lvl="4" indent="-317500" algn="ctr" rtl="0">
              <a:lnSpc>
                <a:spcPct val="100000"/>
              </a:lnSpc>
              <a:spcBef>
                <a:spcPts val="0"/>
              </a:spcBef>
              <a:spcAft>
                <a:spcPts val="0"/>
              </a:spcAft>
              <a:buClr>
                <a:schemeClr val="accent5"/>
              </a:buClr>
              <a:buSzPts val="2100"/>
              <a:buFont typeface="Roboto"/>
              <a:buNone/>
              <a:defRPr sz="2100" b="0" i="0" u="none" strike="noStrike" cap="none">
                <a:solidFill>
                  <a:schemeClr val="accent5"/>
                </a:solidFill>
                <a:latin typeface="Roboto"/>
                <a:ea typeface="Roboto"/>
                <a:cs typeface="Roboto"/>
                <a:sym typeface="Roboto"/>
              </a:defRPr>
            </a:lvl5pPr>
            <a:lvl6pPr marL="2743200" marR="0" lvl="5" indent="-317500" algn="ctr" rtl="0">
              <a:lnSpc>
                <a:spcPct val="100000"/>
              </a:lnSpc>
              <a:spcBef>
                <a:spcPts val="0"/>
              </a:spcBef>
              <a:spcAft>
                <a:spcPts val="0"/>
              </a:spcAft>
              <a:buClr>
                <a:schemeClr val="accent5"/>
              </a:buClr>
              <a:buSzPts val="2100"/>
              <a:buFont typeface="Roboto"/>
              <a:buNone/>
              <a:defRPr sz="2100" b="0" i="0" u="none" strike="noStrike" cap="none">
                <a:solidFill>
                  <a:schemeClr val="accent5"/>
                </a:solidFill>
                <a:latin typeface="Roboto"/>
                <a:ea typeface="Roboto"/>
                <a:cs typeface="Roboto"/>
                <a:sym typeface="Roboto"/>
              </a:defRPr>
            </a:lvl6pPr>
            <a:lvl7pPr marL="3200400" marR="0" lvl="6" indent="-317500" algn="ctr" rtl="0">
              <a:lnSpc>
                <a:spcPct val="100000"/>
              </a:lnSpc>
              <a:spcBef>
                <a:spcPts val="0"/>
              </a:spcBef>
              <a:spcAft>
                <a:spcPts val="0"/>
              </a:spcAft>
              <a:buClr>
                <a:schemeClr val="accent5"/>
              </a:buClr>
              <a:buSzPts val="2100"/>
              <a:buFont typeface="Roboto"/>
              <a:buNone/>
              <a:defRPr sz="2100" b="0" i="0" u="none" strike="noStrike" cap="none">
                <a:solidFill>
                  <a:schemeClr val="accent5"/>
                </a:solidFill>
                <a:latin typeface="Roboto"/>
                <a:ea typeface="Roboto"/>
                <a:cs typeface="Roboto"/>
                <a:sym typeface="Roboto"/>
              </a:defRPr>
            </a:lvl7pPr>
            <a:lvl8pPr marL="3657600" marR="0" lvl="7" indent="-317500" algn="ctr" rtl="0">
              <a:lnSpc>
                <a:spcPct val="100000"/>
              </a:lnSpc>
              <a:spcBef>
                <a:spcPts val="0"/>
              </a:spcBef>
              <a:spcAft>
                <a:spcPts val="0"/>
              </a:spcAft>
              <a:buClr>
                <a:schemeClr val="accent5"/>
              </a:buClr>
              <a:buSzPts val="2100"/>
              <a:buFont typeface="Roboto"/>
              <a:buNone/>
              <a:defRPr sz="2100" b="0" i="0" u="none" strike="noStrike" cap="none">
                <a:solidFill>
                  <a:schemeClr val="accent5"/>
                </a:solidFill>
                <a:latin typeface="Roboto"/>
                <a:ea typeface="Roboto"/>
                <a:cs typeface="Roboto"/>
                <a:sym typeface="Roboto"/>
              </a:defRPr>
            </a:lvl8pPr>
            <a:lvl9pPr marL="4114800" marR="0" lvl="8" indent="-317500" algn="ctr" rtl="0">
              <a:lnSpc>
                <a:spcPct val="100000"/>
              </a:lnSpc>
              <a:spcBef>
                <a:spcPts val="0"/>
              </a:spcBef>
              <a:spcAft>
                <a:spcPts val="0"/>
              </a:spcAft>
              <a:buClr>
                <a:schemeClr val="accent5"/>
              </a:buClr>
              <a:buSzPts val="2100"/>
              <a:buFont typeface="Roboto"/>
              <a:buNone/>
              <a:defRPr sz="2100" b="0" i="0" u="none" strike="noStrike" cap="none">
                <a:solidFill>
                  <a:schemeClr val="accent5"/>
                </a:solidFill>
                <a:latin typeface="Roboto"/>
                <a:ea typeface="Roboto"/>
                <a:cs typeface="Roboto"/>
                <a:sym typeface="Roboto"/>
              </a:defRPr>
            </a:lvl9pPr>
          </a:lstStyle>
          <a:p>
            <a:pPr algn="r" rtl="1">
              <a:lnSpc>
                <a:spcPct val="200000"/>
              </a:lnSpc>
              <a:buFont typeface="Arial" panose="020B0604020202020204" pitchFamily="34" charset="0"/>
              <a:buChar char="•"/>
            </a:pPr>
            <a:r>
              <a:rPr lang="fa-IR" sz="2000" dirty="0">
                <a:solidFill>
                  <a:schemeClr val="tx1"/>
                </a:solidFill>
                <a:cs typeface="B Nazanin" panose="00000400000000000000" pitchFamily="2" charset="-78"/>
              </a:rPr>
              <a:t>مقدمه</a:t>
            </a:r>
          </a:p>
          <a:p>
            <a:pPr algn="r" rtl="1">
              <a:lnSpc>
                <a:spcPct val="200000"/>
              </a:lnSpc>
              <a:buFont typeface="Arial" panose="020B0604020202020204" pitchFamily="34" charset="0"/>
              <a:buChar char="•"/>
            </a:pPr>
            <a:r>
              <a:rPr lang="fa-IR" sz="2000" dirty="0">
                <a:solidFill>
                  <a:schemeClr val="tx1"/>
                </a:solidFill>
                <a:cs typeface="B Nazanin" panose="00000400000000000000" pitchFamily="2" charset="-78"/>
              </a:rPr>
              <a:t>تعریف و تبیین </a:t>
            </a:r>
            <a:r>
              <a:rPr lang="en-US" sz="1800" dirty="0">
                <a:solidFill>
                  <a:schemeClr val="tx1"/>
                </a:solidFill>
                <a:latin typeface="+mj-lt"/>
                <a:cs typeface="B Nazanin" panose="00000400000000000000" pitchFamily="2" charset="-78"/>
              </a:rPr>
              <a:t>IQ</a:t>
            </a:r>
          </a:p>
          <a:p>
            <a:pPr algn="r" rtl="1">
              <a:lnSpc>
                <a:spcPct val="200000"/>
              </a:lnSpc>
              <a:buFont typeface="Arial" panose="020B0604020202020204" pitchFamily="34" charset="0"/>
              <a:buChar char="•"/>
            </a:pPr>
            <a:r>
              <a:rPr lang="fa-IR" sz="2000" dirty="0">
                <a:solidFill>
                  <a:schemeClr val="tx1"/>
                </a:solidFill>
                <a:cs typeface="B Nazanin" panose="00000400000000000000" pitchFamily="2" charset="-78"/>
              </a:rPr>
              <a:t>نحوه کمی سازی </a:t>
            </a:r>
            <a:r>
              <a:rPr lang="en-US" sz="1800" dirty="0">
                <a:solidFill>
                  <a:schemeClr val="tx1"/>
                </a:solidFill>
                <a:latin typeface="+mj-lt"/>
                <a:cs typeface="B Nazanin" panose="00000400000000000000" pitchFamily="2" charset="-78"/>
              </a:rPr>
              <a:t>IQ</a:t>
            </a:r>
          </a:p>
          <a:p>
            <a:pPr algn="r" rtl="1">
              <a:lnSpc>
                <a:spcPct val="200000"/>
              </a:lnSpc>
              <a:buFont typeface="Arial" panose="020B0604020202020204" pitchFamily="34" charset="0"/>
              <a:buChar char="•"/>
            </a:pPr>
            <a:r>
              <a:rPr lang="fa-IR" sz="2000" dirty="0">
                <a:solidFill>
                  <a:schemeClr val="tx1"/>
                </a:solidFill>
                <a:cs typeface="B Nazanin" panose="00000400000000000000" pitchFamily="2" charset="-78"/>
              </a:rPr>
              <a:t>آزمون‌های مختلف سنجش</a:t>
            </a:r>
            <a:endParaRPr lang="en-US" sz="2000" dirty="0">
              <a:solidFill>
                <a:schemeClr val="tx1"/>
              </a:solidFill>
              <a:cs typeface="B Nazanin" panose="00000400000000000000" pitchFamily="2" charset="-78"/>
            </a:endParaRPr>
          </a:p>
          <a:p>
            <a:pPr algn="r" rtl="1">
              <a:lnSpc>
                <a:spcPct val="200000"/>
              </a:lnSpc>
              <a:buFont typeface="Arial" panose="020B0604020202020204" pitchFamily="34" charset="0"/>
              <a:buChar char="•"/>
            </a:pPr>
            <a:r>
              <a:rPr lang="fa-IR" sz="2000" dirty="0">
                <a:solidFill>
                  <a:schemeClr val="tx1"/>
                </a:solidFill>
                <a:cs typeface="B Nazanin" panose="00000400000000000000" pitchFamily="2" charset="-78"/>
              </a:rPr>
              <a:t>پیاده‌سازی و نتایج</a:t>
            </a:r>
          </a:p>
          <a:p>
            <a:pPr algn="r" rtl="1">
              <a:lnSpc>
                <a:spcPct val="200000"/>
              </a:lnSpc>
              <a:buFont typeface="Arial" panose="020B0604020202020204" pitchFamily="34" charset="0"/>
              <a:buChar char="•"/>
            </a:pPr>
            <a:r>
              <a:rPr lang="fa-IR" sz="2000" dirty="0">
                <a:solidFill>
                  <a:schemeClr val="tx1"/>
                </a:solidFill>
                <a:cs typeface="B Nazanin" panose="00000400000000000000" pitchFamily="2" charset="-78"/>
              </a:rPr>
              <a:t>جمع‌بندی</a:t>
            </a:r>
            <a:endParaRPr lang="en-US" sz="2000" dirty="0">
              <a:solidFill>
                <a:schemeClr val="tx1"/>
              </a:solidFill>
              <a:cs typeface="B Nazanin" panose="00000400000000000000" pitchFamily="2" charset="-78"/>
            </a:endParaRPr>
          </a:p>
          <a:p>
            <a:pPr algn="r" rtl="1">
              <a:lnSpc>
                <a:spcPct val="200000"/>
              </a:lnSpc>
              <a:buFont typeface="Arial" panose="020B0604020202020204" pitchFamily="34" charset="0"/>
              <a:buChar char="•"/>
            </a:pPr>
            <a:endParaRPr lang="fa-IR" sz="2000" dirty="0">
              <a:solidFill>
                <a:schemeClr val="tx1"/>
              </a:solidFill>
              <a:cs typeface="B Nazanin" panose="00000400000000000000" pitchFamily="2" charset="-78"/>
            </a:endParaRPr>
          </a:p>
          <a:p>
            <a:pPr algn="r" rtl="1">
              <a:lnSpc>
                <a:spcPct val="200000"/>
              </a:lnSpc>
              <a:buFont typeface="Arial" panose="020B0604020202020204" pitchFamily="34" charset="0"/>
              <a:buChar char="•"/>
            </a:pPr>
            <a:endParaRPr lang="fa-IR" sz="2000" dirty="0">
              <a:solidFill>
                <a:schemeClr val="tx1"/>
              </a:solidFill>
              <a:cs typeface="B Nazanin" panose="00000400000000000000" pitchFamily="2" charset="-78"/>
            </a:endParaRPr>
          </a:p>
        </p:txBody>
      </p:sp>
      <p:sp>
        <p:nvSpPr>
          <p:cNvPr id="2" name="Slide Number Placeholder 1">
            <a:extLst>
              <a:ext uri="{FF2B5EF4-FFF2-40B4-BE49-F238E27FC236}">
                <a16:creationId xmlns:a16="http://schemas.microsoft.com/office/drawing/2014/main" id="{D55C935F-7690-46E6-B5A5-0014995F931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22954436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50E27-A77E-435E-A32C-2D8C2A6B3AEF}"/>
              </a:ext>
            </a:extLst>
          </p:cNvPr>
          <p:cNvSpPr>
            <a:spLocks noGrp="1"/>
          </p:cNvSpPr>
          <p:nvPr>
            <p:ph type="title"/>
          </p:nvPr>
        </p:nvSpPr>
        <p:spPr/>
        <p:txBody>
          <a:bodyPr/>
          <a:lstStyle/>
          <a:p>
            <a:pPr algn="r" rtl="1"/>
            <a:r>
              <a:rPr lang="fa-IR" dirty="0">
                <a:cs typeface="B Nazanin" panose="00000400000000000000" pitchFamily="2" charset="-78"/>
              </a:rPr>
              <a:t>دسته‌بندی - </a:t>
            </a:r>
            <a:r>
              <a:rPr lang="en-US" b="1" dirty="0">
                <a:latin typeface="Times New Roman" panose="02020603050405020304" pitchFamily="18" charset="0"/>
                <a:cs typeface="Times New Roman" panose="02020603050405020304" pitchFamily="18" charset="0"/>
              </a:rPr>
              <a:t>fMRI</a:t>
            </a:r>
          </a:p>
        </p:txBody>
      </p:sp>
      <p:sp>
        <p:nvSpPr>
          <p:cNvPr id="5" name="Slide Number Placeholder 4">
            <a:extLst>
              <a:ext uri="{FF2B5EF4-FFF2-40B4-BE49-F238E27FC236}">
                <a16:creationId xmlns:a16="http://schemas.microsoft.com/office/drawing/2014/main" id="{AC51B819-70BF-47CF-82DA-935FD4B470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graphicFrame>
        <p:nvGraphicFramePr>
          <p:cNvPr id="9" name="Table 7">
            <a:extLst>
              <a:ext uri="{FF2B5EF4-FFF2-40B4-BE49-F238E27FC236}">
                <a16:creationId xmlns:a16="http://schemas.microsoft.com/office/drawing/2014/main" id="{C95BE7EB-34AE-C27E-2DF3-F3251CCB3282}"/>
              </a:ext>
            </a:extLst>
          </p:cNvPr>
          <p:cNvGraphicFramePr>
            <a:graphicFrameLocks noGrp="1"/>
          </p:cNvGraphicFramePr>
          <p:nvPr>
            <p:extLst>
              <p:ext uri="{D42A27DB-BD31-4B8C-83A1-F6EECF244321}">
                <p14:modId xmlns:p14="http://schemas.microsoft.com/office/powerpoint/2010/main" val="3610899843"/>
              </p:ext>
            </p:extLst>
          </p:nvPr>
        </p:nvGraphicFramePr>
        <p:xfrm>
          <a:off x="2740358" y="1547111"/>
          <a:ext cx="4379040" cy="675640"/>
        </p:xfrm>
        <a:graphic>
          <a:graphicData uri="http://schemas.openxmlformats.org/drawingml/2006/table">
            <a:tbl>
              <a:tblPr firstRow="1" bandRow="1">
                <a:tableStyleId>{5C22544A-7EE6-4342-B048-85BDC9FD1C3A}</a:tableStyleId>
              </a:tblPr>
              <a:tblGrid>
                <a:gridCol w="1094760">
                  <a:extLst>
                    <a:ext uri="{9D8B030D-6E8A-4147-A177-3AD203B41FA5}">
                      <a16:colId xmlns:a16="http://schemas.microsoft.com/office/drawing/2014/main" val="871713590"/>
                    </a:ext>
                  </a:extLst>
                </a:gridCol>
                <a:gridCol w="1094760">
                  <a:extLst>
                    <a:ext uri="{9D8B030D-6E8A-4147-A177-3AD203B41FA5}">
                      <a16:colId xmlns:a16="http://schemas.microsoft.com/office/drawing/2014/main" val="2853180395"/>
                    </a:ext>
                  </a:extLst>
                </a:gridCol>
                <a:gridCol w="1094760">
                  <a:extLst>
                    <a:ext uri="{9D8B030D-6E8A-4147-A177-3AD203B41FA5}">
                      <a16:colId xmlns:a16="http://schemas.microsoft.com/office/drawing/2014/main" val="1879696503"/>
                    </a:ext>
                  </a:extLst>
                </a:gridCol>
                <a:gridCol w="1094760">
                  <a:extLst>
                    <a:ext uri="{9D8B030D-6E8A-4147-A177-3AD203B41FA5}">
                      <a16:colId xmlns:a16="http://schemas.microsoft.com/office/drawing/2014/main" val="2920017023"/>
                    </a:ext>
                  </a:extLst>
                </a:gridCol>
              </a:tblGrid>
              <a:tr h="0">
                <a:tc>
                  <a:txBody>
                    <a:bodyPr/>
                    <a:lstStyle/>
                    <a:p>
                      <a:endParaRPr lang="en-US" dirty="0"/>
                    </a:p>
                  </a:txBody>
                  <a:tcPr/>
                </a:tc>
                <a:tc>
                  <a:txBody>
                    <a:bodyPr/>
                    <a:lstStyle/>
                    <a:p>
                      <a:pPr algn="ctr"/>
                      <a:r>
                        <a:rPr lang="en-US" dirty="0">
                          <a:solidFill>
                            <a:schemeClr val="tx1"/>
                          </a:solidFill>
                        </a:rPr>
                        <a:t>SVM</a:t>
                      </a:r>
                    </a:p>
                  </a:txBody>
                  <a:tcPr/>
                </a:tc>
                <a:tc>
                  <a:txBody>
                    <a:bodyPr/>
                    <a:lstStyle/>
                    <a:p>
                      <a:pPr algn="ctr"/>
                      <a:r>
                        <a:rPr lang="en-US" dirty="0">
                          <a:solidFill>
                            <a:schemeClr val="tx1"/>
                          </a:solidFill>
                        </a:rPr>
                        <a:t>KNN</a:t>
                      </a:r>
                    </a:p>
                  </a:txBody>
                  <a:tcPr/>
                </a:tc>
                <a:tc>
                  <a:txBody>
                    <a:bodyPr/>
                    <a:lstStyle/>
                    <a:p>
                      <a:pPr algn="ctr"/>
                      <a:r>
                        <a:rPr lang="en-US" dirty="0">
                          <a:solidFill>
                            <a:schemeClr val="tx1"/>
                          </a:solidFill>
                        </a:rPr>
                        <a:t>Bayesian</a:t>
                      </a:r>
                    </a:p>
                  </a:txBody>
                  <a:tcPr/>
                </a:tc>
                <a:extLst>
                  <a:ext uri="{0D108BD9-81ED-4DB2-BD59-A6C34878D82A}">
                    <a16:rowId xmlns:a16="http://schemas.microsoft.com/office/drawing/2014/main" val="3246469546"/>
                  </a:ext>
                </a:extLst>
              </a:tr>
              <a:tr h="370840">
                <a:tc>
                  <a:txBody>
                    <a:bodyPr/>
                    <a:lstStyle/>
                    <a:p>
                      <a:pPr algn="ctr" rtl="0"/>
                      <a:r>
                        <a:rPr lang="en-US" dirty="0">
                          <a:solidFill>
                            <a:schemeClr val="accent1">
                              <a:lumMod val="50000"/>
                            </a:schemeClr>
                          </a:solidFill>
                        </a:rPr>
                        <a:t>Accuracy</a:t>
                      </a:r>
                    </a:p>
                  </a:txBody>
                  <a:tcPr/>
                </a:tc>
                <a:tc>
                  <a:txBody>
                    <a:bodyPr/>
                    <a:lstStyle/>
                    <a:p>
                      <a:pPr algn="ctr"/>
                      <a:r>
                        <a:rPr lang="en-US" dirty="0">
                          <a:solidFill>
                            <a:schemeClr val="accent1">
                              <a:lumMod val="50000"/>
                            </a:schemeClr>
                          </a:solidFill>
                        </a:rPr>
                        <a:t>89%</a:t>
                      </a:r>
                    </a:p>
                  </a:txBody>
                  <a:tcPr/>
                </a:tc>
                <a:tc>
                  <a:txBody>
                    <a:bodyPr/>
                    <a:lstStyle/>
                    <a:p>
                      <a:pPr algn="ctr"/>
                      <a:r>
                        <a:rPr lang="en-US" dirty="0">
                          <a:solidFill>
                            <a:schemeClr val="accent1">
                              <a:lumMod val="50000"/>
                            </a:schemeClr>
                          </a:solidFill>
                        </a:rPr>
                        <a:t>99%</a:t>
                      </a:r>
                    </a:p>
                  </a:txBody>
                  <a:tcPr/>
                </a:tc>
                <a:tc>
                  <a:txBody>
                    <a:bodyPr/>
                    <a:lstStyle/>
                    <a:p>
                      <a:pPr algn="ctr"/>
                      <a:r>
                        <a:rPr lang="en-US" dirty="0">
                          <a:solidFill>
                            <a:schemeClr val="accent1">
                              <a:lumMod val="50000"/>
                            </a:schemeClr>
                          </a:solidFill>
                        </a:rPr>
                        <a:t>90%</a:t>
                      </a:r>
                    </a:p>
                  </a:txBody>
                  <a:tcPr/>
                </a:tc>
                <a:extLst>
                  <a:ext uri="{0D108BD9-81ED-4DB2-BD59-A6C34878D82A}">
                    <a16:rowId xmlns:a16="http://schemas.microsoft.com/office/drawing/2014/main" val="1282845551"/>
                  </a:ext>
                </a:extLst>
              </a:tr>
            </a:tbl>
          </a:graphicData>
        </a:graphic>
      </p:graphicFrame>
      <p:sp>
        <p:nvSpPr>
          <p:cNvPr id="14" name="Text Placeholder 4">
            <a:extLst>
              <a:ext uri="{FF2B5EF4-FFF2-40B4-BE49-F238E27FC236}">
                <a16:creationId xmlns:a16="http://schemas.microsoft.com/office/drawing/2014/main" id="{8A730E84-618D-DED2-3537-DEA330496CC5}"/>
              </a:ext>
            </a:extLst>
          </p:cNvPr>
          <p:cNvSpPr>
            <a:spLocks noGrp="1"/>
          </p:cNvSpPr>
          <p:nvPr>
            <p:ph type="body" idx="1"/>
          </p:nvPr>
        </p:nvSpPr>
        <p:spPr>
          <a:xfrm>
            <a:off x="929842" y="1615691"/>
            <a:ext cx="3642158" cy="3069784"/>
          </a:xfrm>
        </p:spPr>
        <p:txBody>
          <a:bodyPr/>
          <a:lstStyle/>
          <a:p>
            <a:pPr marL="114300" indent="0">
              <a:buNone/>
            </a:pPr>
            <a:r>
              <a:rPr lang="en-US" sz="2000" dirty="0">
                <a:latin typeface="Times New Roman" panose="02020603050405020304" pitchFamily="18" charset="0"/>
                <a:cs typeface="Times New Roman" panose="02020603050405020304" pitchFamily="18" charset="0"/>
              </a:rPr>
              <a:t>PCA</a:t>
            </a:r>
          </a:p>
          <a:p>
            <a:pPr marL="114300" indent="0">
              <a:buNone/>
            </a:pPr>
            <a:endParaRPr lang="en-US" sz="2000" dirty="0">
              <a:latin typeface="Times New Roman" panose="02020603050405020304" pitchFamily="18" charset="0"/>
              <a:cs typeface="Times New Roman" panose="02020603050405020304" pitchFamily="18" charset="0"/>
            </a:endParaRPr>
          </a:p>
          <a:p>
            <a:pPr marL="114300" indent="0">
              <a:buNone/>
            </a:pPr>
            <a:endParaRPr lang="en-US" sz="2000" dirty="0">
              <a:latin typeface="Times New Roman" panose="02020603050405020304" pitchFamily="18" charset="0"/>
              <a:cs typeface="Times New Roman" panose="02020603050405020304" pitchFamily="18" charset="0"/>
            </a:endParaRPr>
          </a:p>
          <a:p>
            <a:pPr marL="114300" indent="0">
              <a:buNone/>
            </a:pPr>
            <a:endParaRPr lang="en-US" sz="2000" dirty="0">
              <a:latin typeface="Times New Roman" panose="02020603050405020304" pitchFamily="18"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5A6AD6BD-6ED8-8C6E-A09C-3D977CFEF442}"/>
              </a:ext>
            </a:extLst>
          </p:cNvPr>
          <p:cNvSpPr/>
          <p:nvPr/>
        </p:nvSpPr>
        <p:spPr>
          <a:xfrm>
            <a:off x="3088788" y="2382170"/>
            <a:ext cx="2987759" cy="2510244"/>
          </a:xfrm>
          <a:prstGeom prst="roundRect">
            <a:avLst>
              <a:gd name="adj" fmla="val 72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8E934D8-DB7B-B824-1F87-442C645BE813}"/>
              </a:ext>
            </a:extLst>
          </p:cNvPr>
          <p:cNvPicPr>
            <a:picLocks noChangeAspect="1"/>
          </p:cNvPicPr>
          <p:nvPr/>
        </p:nvPicPr>
        <p:blipFill>
          <a:blip r:embed="rId3"/>
          <a:stretch>
            <a:fillRect/>
          </a:stretch>
        </p:blipFill>
        <p:spPr>
          <a:xfrm>
            <a:off x="3119968" y="2576006"/>
            <a:ext cx="2904064" cy="2178049"/>
          </a:xfrm>
          <a:prstGeom prst="rect">
            <a:avLst/>
          </a:prstGeom>
        </p:spPr>
      </p:pic>
    </p:spTree>
    <p:extLst>
      <p:ext uri="{BB962C8B-B14F-4D97-AF65-F5344CB8AC3E}">
        <p14:creationId xmlns:p14="http://schemas.microsoft.com/office/powerpoint/2010/main" val="6828219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50E27-A77E-435E-A32C-2D8C2A6B3AEF}"/>
              </a:ext>
            </a:extLst>
          </p:cNvPr>
          <p:cNvSpPr>
            <a:spLocks noGrp="1"/>
          </p:cNvSpPr>
          <p:nvPr>
            <p:ph type="title"/>
          </p:nvPr>
        </p:nvSpPr>
        <p:spPr/>
        <p:txBody>
          <a:bodyPr/>
          <a:lstStyle/>
          <a:p>
            <a:pPr algn="r"/>
            <a:r>
              <a:rPr lang="fa-IR" dirty="0">
                <a:cs typeface="B Nazanin" panose="00000400000000000000" pitchFamily="2" charset="-78"/>
              </a:rPr>
              <a:t>توزیع ضریب هوشی – 3 دسته</a:t>
            </a:r>
            <a:endParaRPr lang="en-US" dirty="0">
              <a:cs typeface="B Nazanin" panose="00000400000000000000" pitchFamily="2" charset="-78"/>
            </a:endParaRPr>
          </a:p>
        </p:txBody>
      </p:sp>
      <p:sp>
        <p:nvSpPr>
          <p:cNvPr id="13" name="Rectangle: Rounded Corners 12">
            <a:extLst>
              <a:ext uri="{FF2B5EF4-FFF2-40B4-BE49-F238E27FC236}">
                <a16:creationId xmlns:a16="http://schemas.microsoft.com/office/drawing/2014/main" id="{9F206987-989A-4645-95FF-D23E93A1354D}"/>
              </a:ext>
            </a:extLst>
          </p:cNvPr>
          <p:cNvSpPr/>
          <p:nvPr/>
        </p:nvSpPr>
        <p:spPr>
          <a:xfrm>
            <a:off x="4359350" y="1498600"/>
            <a:ext cx="4396749" cy="3186875"/>
          </a:xfrm>
          <a:prstGeom prst="roundRect">
            <a:avLst>
              <a:gd name="adj" fmla="val 72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 Placeholder 4">
            <a:extLst>
              <a:ext uri="{FF2B5EF4-FFF2-40B4-BE49-F238E27FC236}">
                <a16:creationId xmlns:a16="http://schemas.microsoft.com/office/drawing/2014/main" id="{9452CCB7-C5C6-455E-8F5C-131678845155}"/>
              </a:ext>
            </a:extLst>
          </p:cNvPr>
          <p:cNvSpPr>
            <a:spLocks noGrp="1"/>
          </p:cNvSpPr>
          <p:nvPr>
            <p:ph type="body" idx="1"/>
          </p:nvPr>
        </p:nvSpPr>
        <p:spPr>
          <a:xfrm>
            <a:off x="169023" y="1557145"/>
            <a:ext cx="4009277" cy="3069784"/>
          </a:xfrm>
        </p:spPr>
        <p:txBody>
          <a:bodyPr/>
          <a:lstStyle/>
          <a:p>
            <a:pPr marL="114300" indent="0">
              <a:buNone/>
            </a:pPr>
            <a:r>
              <a:rPr lang="en-US" sz="2000" dirty="0">
                <a:latin typeface="Times New Roman" panose="02020603050405020304" pitchFamily="18" charset="0"/>
                <a:cs typeface="Times New Roman" panose="02020603050405020304" pitchFamily="18" charset="0"/>
              </a:rPr>
              <a:t>Exclusion:</a:t>
            </a:r>
          </a:p>
          <a:p>
            <a:pPr marL="114300" indent="0">
              <a:buNone/>
            </a:pPr>
            <a:r>
              <a:rPr lang="en-US" sz="2000" dirty="0">
                <a:latin typeface="Times New Roman" panose="02020603050405020304" pitchFamily="18" charset="0"/>
                <a:cs typeface="Times New Roman" panose="02020603050405020304" pitchFamily="18" charset="0"/>
              </a:rPr>
              <a:t>	IQ Data: 3 Subjects </a:t>
            </a:r>
          </a:p>
          <a:p>
            <a:pPr marL="114300" indent="0">
              <a:buNone/>
            </a:pPr>
            <a:r>
              <a:rPr lang="en-US" sz="2000" dirty="0">
                <a:latin typeface="Times New Roman" panose="02020603050405020304" pitchFamily="18" charset="0"/>
                <a:cs typeface="Times New Roman" panose="02020603050405020304" pitchFamily="18" charset="0"/>
              </a:rPr>
              <a:t>	Rest: 6 Subjects</a:t>
            </a:r>
          </a:p>
          <a:p>
            <a:pPr marL="114300" indent="0">
              <a:buNone/>
            </a:pPr>
            <a:endParaRPr lang="en-US" sz="2000" dirty="0">
              <a:latin typeface="Times New Roman" panose="02020603050405020304" pitchFamily="18" charset="0"/>
              <a:cs typeface="Times New Roman" panose="02020603050405020304" pitchFamily="18" charset="0"/>
            </a:endParaRPr>
          </a:p>
          <a:p>
            <a:pPr marL="114300" indent="0">
              <a:buNone/>
            </a:pPr>
            <a:r>
              <a:rPr lang="en-US" sz="2000" dirty="0">
                <a:latin typeface="Times New Roman" panose="02020603050405020304" pitchFamily="18" charset="0"/>
                <a:cs typeface="Times New Roman" panose="02020603050405020304" pitchFamily="18" charset="0"/>
              </a:rPr>
              <a:t>Low IQ: 14 Subjects</a:t>
            </a:r>
            <a:endParaRPr lang="fa-IR" sz="2000" dirty="0">
              <a:latin typeface="Times New Roman" panose="02020603050405020304" pitchFamily="18" charset="0"/>
              <a:cs typeface="Times New Roman" panose="02020603050405020304" pitchFamily="18" charset="0"/>
            </a:endParaRPr>
          </a:p>
          <a:p>
            <a:pPr marL="114300" indent="0">
              <a:buNone/>
            </a:pPr>
            <a:r>
              <a:rPr lang="en-US" sz="2000" dirty="0">
                <a:latin typeface="Times New Roman" panose="02020603050405020304" pitchFamily="18" charset="0"/>
                <a:cs typeface="Times New Roman" panose="02020603050405020304" pitchFamily="18" charset="0"/>
              </a:rPr>
              <a:t>Medium IQ: 55 Subjects</a:t>
            </a:r>
          </a:p>
          <a:p>
            <a:pPr marL="114300" indent="0">
              <a:buNone/>
            </a:pPr>
            <a:r>
              <a:rPr lang="en-US" sz="2000" dirty="0">
                <a:latin typeface="Times New Roman" panose="02020603050405020304" pitchFamily="18" charset="0"/>
                <a:cs typeface="Times New Roman" panose="02020603050405020304" pitchFamily="18" charset="0"/>
              </a:rPr>
              <a:t>High IQ:  17 Subjects</a:t>
            </a:r>
          </a:p>
        </p:txBody>
      </p:sp>
      <p:sp>
        <p:nvSpPr>
          <p:cNvPr id="5" name="Slide Number Placeholder 4">
            <a:extLst>
              <a:ext uri="{FF2B5EF4-FFF2-40B4-BE49-F238E27FC236}">
                <a16:creationId xmlns:a16="http://schemas.microsoft.com/office/drawing/2014/main" id="{AC51B819-70BF-47CF-82DA-935FD4B470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6" name="Picture 5">
            <a:extLst>
              <a:ext uri="{FF2B5EF4-FFF2-40B4-BE49-F238E27FC236}">
                <a16:creationId xmlns:a16="http://schemas.microsoft.com/office/drawing/2014/main" id="{6FC97C33-38F8-442C-93B2-602CE4A8A8E5}"/>
              </a:ext>
            </a:extLst>
          </p:cNvPr>
          <p:cNvPicPr>
            <a:picLocks noChangeAspect="1"/>
          </p:cNvPicPr>
          <p:nvPr/>
        </p:nvPicPr>
        <p:blipFill>
          <a:blip r:embed="rId3"/>
          <a:stretch>
            <a:fillRect/>
          </a:stretch>
        </p:blipFill>
        <p:spPr>
          <a:xfrm>
            <a:off x="4743918" y="1557145"/>
            <a:ext cx="3728540" cy="3035696"/>
          </a:xfrm>
          <a:prstGeom prst="rect">
            <a:avLst/>
          </a:prstGeom>
        </p:spPr>
      </p:pic>
    </p:spTree>
    <p:extLst>
      <p:ext uri="{BB962C8B-B14F-4D97-AF65-F5344CB8AC3E}">
        <p14:creationId xmlns:p14="http://schemas.microsoft.com/office/powerpoint/2010/main" val="1129563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50E27-A77E-435E-A32C-2D8C2A6B3AEF}"/>
              </a:ext>
            </a:extLst>
          </p:cNvPr>
          <p:cNvSpPr>
            <a:spLocks noGrp="1"/>
          </p:cNvSpPr>
          <p:nvPr>
            <p:ph type="title"/>
          </p:nvPr>
        </p:nvSpPr>
        <p:spPr/>
        <p:txBody>
          <a:bodyPr/>
          <a:lstStyle/>
          <a:p>
            <a:pPr algn="r" rtl="1"/>
            <a:r>
              <a:rPr lang="fa-IR" dirty="0">
                <a:cs typeface="B Nazanin" panose="00000400000000000000" pitchFamily="2" charset="-78"/>
              </a:rPr>
              <a:t>کاهش بعد</a:t>
            </a:r>
            <a:endParaRPr lang="en-US" b="1"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AC51B819-70BF-47CF-82DA-935FD4B470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
        <p:nvSpPr>
          <p:cNvPr id="10" name="Rectangle: Rounded Corners 9">
            <a:extLst>
              <a:ext uri="{FF2B5EF4-FFF2-40B4-BE49-F238E27FC236}">
                <a16:creationId xmlns:a16="http://schemas.microsoft.com/office/drawing/2014/main" id="{5EEAAFCC-8E43-44D0-9245-CC792656F0D5}"/>
              </a:ext>
            </a:extLst>
          </p:cNvPr>
          <p:cNvSpPr/>
          <p:nvPr/>
        </p:nvSpPr>
        <p:spPr>
          <a:xfrm>
            <a:off x="474734" y="1868621"/>
            <a:ext cx="2608788" cy="2070100"/>
          </a:xfrm>
          <a:prstGeom prst="roundRect">
            <a:avLst>
              <a:gd name="adj" fmla="val 72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71E5D40A-D1D5-4C24-DBDF-9CBE4FE8BF5A}"/>
              </a:ext>
            </a:extLst>
          </p:cNvPr>
          <p:cNvSpPr/>
          <p:nvPr/>
        </p:nvSpPr>
        <p:spPr>
          <a:xfrm>
            <a:off x="3288163" y="1868621"/>
            <a:ext cx="2608788" cy="2070100"/>
          </a:xfrm>
          <a:prstGeom prst="roundRect">
            <a:avLst>
              <a:gd name="adj" fmla="val 72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EF821FEE-C28D-C4E2-6679-03D1B08AD159}"/>
              </a:ext>
            </a:extLst>
          </p:cNvPr>
          <p:cNvSpPr/>
          <p:nvPr/>
        </p:nvSpPr>
        <p:spPr>
          <a:xfrm>
            <a:off x="6101592" y="1868621"/>
            <a:ext cx="2608788" cy="2070100"/>
          </a:xfrm>
          <a:prstGeom prst="roundRect">
            <a:avLst>
              <a:gd name="adj" fmla="val 72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Text Placeholder 4">
            <a:extLst>
              <a:ext uri="{FF2B5EF4-FFF2-40B4-BE49-F238E27FC236}">
                <a16:creationId xmlns:a16="http://schemas.microsoft.com/office/drawing/2014/main" id="{BB7EFCAD-F12F-D673-6211-B92A34BFF535}"/>
              </a:ext>
            </a:extLst>
          </p:cNvPr>
          <p:cNvSpPr>
            <a:spLocks noGrp="1"/>
          </p:cNvSpPr>
          <p:nvPr>
            <p:ph type="body" idx="1"/>
          </p:nvPr>
        </p:nvSpPr>
        <p:spPr>
          <a:xfrm>
            <a:off x="6635680" y="1306670"/>
            <a:ext cx="1360889" cy="686100"/>
          </a:xfrm>
        </p:spPr>
        <p:txBody>
          <a:bodyPr/>
          <a:lstStyle/>
          <a:p>
            <a:pPr marL="114300" indent="0" algn="ctr">
              <a:buNone/>
            </a:pPr>
            <a:r>
              <a:rPr lang="en-US" sz="2000" dirty="0" err="1">
                <a:latin typeface="Times New Roman" panose="02020603050405020304" pitchFamily="18" charset="0"/>
                <a:cs typeface="Times New Roman" panose="02020603050405020304" pitchFamily="18" charset="0"/>
              </a:rPr>
              <a:t>Isomap</a:t>
            </a:r>
            <a:endParaRPr lang="en-US" sz="2000" dirty="0">
              <a:latin typeface="Times New Roman" panose="02020603050405020304" pitchFamily="18" charset="0"/>
              <a:cs typeface="Times New Roman" panose="02020603050405020304" pitchFamily="18" charset="0"/>
            </a:endParaRPr>
          </a:p>
        </p:txBody>
      </p:sp>
      <p:sp>
        <p:nvSpPr>
          <p:cNvPr id="16" name="Text Placeholder 4">
            <a:extLst>
              <a:ext uri="{FF2B5EF4-FFF2-40B4-BE49-F238E27FC236}">
                <a16:creationId xmlns:a16="http://schemas.microsoft.com/office/drawing/2014/main" id="{04B2DBB5-8A5B-5141-878A-1E3EB4F9B488}"/>
              </a:ext>
            </a:extLst>
          </p:cNvPr>
          <p:cNvSpPr txBox="1">
            <a:spLocks/>
          </p:cNvSpPr>
          <p:nvPr/>
        </p:nvSpPr>
        <p:spPr>
          <a:xfrm>
            <a:off x="3889984" y="1313145"/>
            <a:ext cx="1360889" cy="686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114300" indent="0" algn="ctr">
              <a:buFont typeface="Roboto"/>
              <a:buNone/>
            </a:pPr>
            <a:r>
              <a:rPr lang="en-US" sz="2000" dirty="0">
                <a:latin typeface="Times New Roman" panose="02020603050405020304" pitchFamily="18" charset="0"/>
                <a:cs typeface="Times New Roman" panose="02020603050405020304" pitchFamily="18" charset="0"/>
              </a:rPr>
              <a:t>LDA</a:t>
            </a:r>
          </a:p>
        </p:txBody>
      </p:sp>
      <p:sp>
        <p:nvSpPr>
          <p:cNvPr id="17" name="Text Placeholder 4">
            <a:extLst>
              <a:ext uri="{FF2B5EF4-FFF2-40B4-BE49-F238E27FC236}">
                <a16:creationId xmlns:a16="http://schemas.microsoft.com/office/drawing/2014/main" id="{03D03301-525B-14B1-B55A-2F06B7E4E053}"/>
              </a:ext>
            </a:extLst>
          </p:cNvPr>
          <p:cNvSpPr txBox="1">
            <a:spLocks/>
          </p:cNvSpPr>
          <p:nvPr/>
        </p:nvSpPr>
        <p:spPr>
          <a:xfrm>
            <a:off x="1076555" y="1313145"/>
            <a:ext cx="1360889" cy="686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114300" indent="0" algn="ctr">
              <a:buFont typeface="Roboto"/>
              <a:buNone/>
            </a:pPr>
            <a:r>
              <a:rPr lang="en-US" sz="2000" dirty="0">
                <a:latin typeface="Times New Roman" panose="02020603050405020304" pitchFamily="18" charset="0"/>
                <a:cs typeface="Times New Roman" panose="02020603050405020304" pitchFamily="18" charset="0"/>
              </a:rPr>
              <a:t>PCA</a:t>
            </a:r>
          </a:p>
        </p:txBody>
      </p:sp>
      <p:pic>
        <p:nvPicPr>
          <p:cNvPr id="14" name="Picture 13">
            <a:extLst>
              <a:ext uri="{FF2B5EF4-FFF2-40B4-BE49-F238E27FC236}">
                <a16:creationId xmlns:a16="http://schemas.microsoft.com/office/drawing/2014/main" id="{52137DA3-DADF-9F95-3AEC-B777124C1490}"/>
              </a:ext>
            </a:extLst>
          </p:cNvPr>
          <p:cNvPicPr>
            <a:picLocks noChangeAspect="1"/>
          </p:cNvPicPr>
          <p:nvPr/>
        </p:nvPicPr>
        <p:blipFill>
          <a:blip r:embed="rId3"/>
          <a:stretch>
            <a:fillRect/>
          </a:stretch>
        </p:blipFill>
        <p:spPr>
          <a:xfrm>
            <a:off x="6122612" y="1952211"/>
            <a:ext cx="2549020" cy="1911765"/>
          </a:xfrm>
          <a:prstGeom prst="rect">
            <a:avLst/>
          </a:prstGeom>
        </p:spPr>
      </p:pic>
      <p:pic>
        <p:nvPicPr>
          <p:cNvPr id="4" name="Picture 3">
            <a:extLst>
              <a:ext uri="{FF2B5EF4-FFF2-40B4-BE49-F238E27FC236}">
                <a16:creationId xmlns:a16="http://schemas.microsoft.com/office/drawing/2014/main" id="{18DF2242-C889-3363-CC8F-BB61BDBABFE6}"/>
              </a:ext>
            </a:extLst>
          </p:cNvPr>
          <p:cNvPicPr>
            <a:picLocks noChangeAspect="1"/>
          </p:cNvPicPr>
          <p:nvPr/>
        </p:nvPicPr>
        <p:blipFill>
          <a:blip r:embed="rId4"/>
          <a:stretch>
            <a:fillRect/>
          </a:stretch>
        </p:blipFill>
        <p:spPr>
          <a:xfrm>
            <a:off x="3344269" y="1992770"/>
            <a:ext cx="2452317" cy="1839238"/>
          </a:xfrm>
          <a:prstGeom prst="rect">
            <a:avLst/>
          </a:prstGeom>
        </p:spPr>
      </p:pic>
      <p:pic>
        <p:nvPicPr>
          <p:cNvPr id="7" name="Picture 6">
            <a:extLst>
              <a:ext uri="{FF2B5EF4-FFF2-40B4-BE49-F238E27FC236}">
                <a16:creationId xmlns:a16="http://schemas.microsoft.com/office/drawing/2014/main" id="{1641B2A8-462F-BE80-BF85-333BD3F5F2D3}"/>
              </a:ext>
            </a:extLst>
          </p:cNvPr>
          <p:cNvPicPr>
            <a:picLocks noChangeAspect="1"/>
          </p:cNvPicPr>
          <p:nvPr/>
        </p:nvPicPr>
        <p:blipFill>
          <a:blip r:embed="rId5"/>
          <a:stretch>
            <a:fillRect/>
          </a:stretch>
        </p:blipFill>
        <p:spPr>
          <a:xfrm>
            <a:off x="562951" y="1952211"/>
            <a:ext cx="2506396" cy="1879797"/>
          </a:xfrm>
          <a:prstGeom prst="rect">
            <a:avLst/>
          </a:prstGeom>
        </p:spPr>
      </p:pic>
    </p:spTree>
    <p:extLst>
      <p:ext uri="{BB962C8B-B14F-4D97-AF65-F5344CB8AC3E}">
        <p14:creationId xmlns:p14="http://schemas.microsoft.com/office/powerpoint/2010/main" val="25705169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50E27-A77E-435E-A32C-2D8C2A6B3AEF}"/>
              </a:ext>
            </a:extLst>
          </p:cNvPr>
          <p:cNvSpPr>
            <a:spLocks noGrp="1"/>
          </p:cNvSpPr>
          <p:nvPr>
            <p:ph type="title"/>
          </p:nvPr>
        </p:nvSpPr>
        <p:spPr/>
        <p:txBody>
          <a:bodyPr/>
          <a:lstStyle/>
          <a:p>
            <a:pPr algn="r" rtl="1"/>
            <a:r>
              <a:rPr lang="fa-IR" dirty="0">
                <a:cs typeface="B Nazanin" panose="00000400000000000000" pitchFamily="2" charset="-78"/>
              </a:rPr>
              <a:t>دسته بندی - </a:t>
            </a:r>
            <a:r>
              <a:rPr lang="en-US" dirty="0">
                <a:latin typeface="Times New Roman" panose="02020603050405020304" pitchFamily="18" charset="0"/>
                <a:cs typeface="Times New Roman" panose="02020603050405020304" pitchFamily="18" charset="0"/>
              </a:rPr>
              <a:t>MEG</a:t>
            </a:r>
            <a:r>
              <a:rPr lang="fa-IR" dirty="0">
                <a:cs typeface="B Nazanin" panose="00000400000000000000" pitchFamily="2" charset="-78"/>
              </a:rPr>
              <a:t> </a:t>
            </a:r>
            <a:endParaRPr lang="en-US" dirty="0">
              <a:cs typeface="B Nazanin" panose="00000400000000000000" pitchFamily="2" charset="-78"/>
            </a:endParaRPr>
          </a:p>
        </p:txBody>
      </p:sp>
      <p:sp>
        <p:nvSpPr>
          <p:cNvPr id="5" name="Slide Number Placeholder 4">
            <a:extLst>
              <a:ext uri="{FF2B5EF4-FFF2-40B4-BE49-F238E27FC236}">
                <a16:creationId xmlns:a16="http://schemas.microsoft.com/office/drawing/2014/main" id="{AC51B819-70BF-47CF-82DA-935FD4B470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graphicFrame>
        <p:nvGraphicFramePr>
          <p:cNvPr id="11" name="Table 7">
            <a:extLst>
              <a:ext uri="{FF2B5EF4-FFF2-40B4-BE49-F238E27FC236}">
                <a16:creationId xmlns:a16="http://schemas.microsoft.com/office/drawing/2014/main" id="{0F89915A-D80C-21D5-1E8B-97ECEFD067FC}"/>
              </a:ext>
            </a:extLst>
          </p:cNvPr>
          <p:cNvGraphicFramePr>
            <a:graphicFrameLocks noGrp="1"/>
          </p:cNvGraphicFramePr>
          <p:nvPr>
            <p:extLst>
              <p:ext uri="{D42A27DB-BD31-4B8C-83A1-F6EECF244321}">
                <p14:modId xmlns:p14="http://schemas.microsoft.com/office/powerpoint/2010/main" val="558458137"/>
              </p:ext>
            </p:extLst>
          </p:nvPr>
        </p:nvGraphicFramePr>
        <p:xfrm>
          <a:off x="3287738" y="3649072"/>
          <a:ext cx="4379040" cy="675640"/>
        </p:xfrm>
        <a:graphic>
          <a:graphicData uri="http://schemas.openxmlformats.org/drawingml/2006/table">
            <a:tbl>
              <a:tblPr firstRow="1" bandRow="1">
                <a:tableStyleId>{5C22544A-7EE6-4342-B048-85BDC9FD1C3A}</a:tableStyleId>
              </a:tblPr>
              <a:tblGrid>
                <a:gridCol w="1094760">
                  <a:extLst>
                    <a:ext uri="{9D8B030D-6E8A-4147-A177-3AD203B41FA5}">
                      <a16:colId xmlns:a16="http://schemas.microsoft.com/office/drawing/2014/main" val="871713590"/>
                    </a:ext>
                  </a:extLst>
                </a:gridCol>
                <a:gridCol w="1094760">
                  <a:extLst>
                    <a:ext uri="{9D8B030D-6E8A-4147-A177-3AD203B41FA5}">
                      <a16:colId xmlns:a16="http://schemas.microsoft.com/office/drawing/2014/main" val="2853180395"/>
                    </a:ext>
                  </a:extLst>
                </a:gridCol>
                <a:gridCol w="1094760">
                  <a:extLst>
                    <a:ext uri="{9D8B030D-6E8A-4147-A177-3AD203B41FA5}">
                      <a16:colId xmlns:a16="http://schemas.microsoft.com/office/drawing/2014/main" val="1879696503"/>
                    </a:ext>
                  </a:extLst>
                </a:gridCol>
                <a:gridCol w="1094760">
                  <a:extLst>
                    <a:ext uri="{9D8B030D-6E8A-4147-A177-3AD203B41FA5}">
                      <a16:colId xmlns:a16="http://schemas.microsoft.com/office/drawing/2014/main" val="2920017023"/>
                    </a:ext>
                  </a:extLst>
                </a:gridCol>
              </a:tblGrid>
              <a:tr h="0">
                <a:tc>
                  <a:txBody>
                    <a:bodyPr/>
                    <a:lstStyle/>
                    <a:p>
                      <a:endParaRPr lang="en-US" dirty="0"/>
                    </a:p>
                  </a:txBody>
                  <a:tcPr/>
                </a:tc>
                <a:tc>
                  <a:txBody>
                    <a:bodyPr/>
                    <a:lstStyle/>
                    <a:p>
                      <a:pPr algn="ctr"/>
                      <a:r>
                        <a:rPr lang="en-US" dirty="0">
                          <a:solidFill>
                            <a:schemeClr val="tx1"/>
                          </a:solidFill>
                        </a:rPr>
                        <a:t>SVM</a:t>
                      </a:r>
                    </a:p>
                  </a:txBody>
                  <a:tcPr/>
                </a:tc>
                <a:tc>
                  <a:txBody>
                    <a:bodyPr/>
                    <a:lstStyle/>
                    <a:p>
                      <a:pPr algn="ctr"/>
                      <a:r>
                        <a:rPr lang="en-US" dirty="0">
                          <a:solidFill>
                            <a:schemeClr val="tx1"/>
                          </a:solidFill>
                        </a:rPr>
                        <a:t>KNN</a:t>
                      </a:r>
                    </a:p>
                  </a:txBody>
                  <a:tcPr/>
                </a:tc>
                <a:tc>
                  <a:txBody>
                    <a:bodyPr/>
                    <a:lstStyle/>
                    <a:p>
                      <a:pPr algn="ctr"/>
                      <a:r>
                        <a:rPr lang="en-US" dirty="0">
                          <a:solidFill>
                            <a:schemeClr val="tx1"/>
                          </a:solidFill>
                        </a:rPr>
                        <a:t>Bayesian</a:t>
                      </a:r>
                    </a:p>
                  </a:txBody>
                  <a:tcPr/>
                </a:tc>
                <a:extLst>
                  <a:ext uri="{0D108BD9-81ED-4DB2-BD59-A6C34878D82A}">
                    <a16:rowId xmlns:a16="http://schemas.microsoft.com/office/drawing/2014/main" val="3246469546"/>
                  </a:ext>
                </a:extLst>
              </a:tr>
              <a:tr h="370840">
                <a:tc>
                  <a:txBody>
                    <a:bodyPr/>
                    <a:lstStyle/>
                    <a:p>
                      <a:pPr algn="ctr" rtl="0"/>
                      <a:r>
                        <a:rPr lang="en-US" dirty="0">
                          <a:solidFill>
                            <a:schemeClr val="accent1">
                              <a:lumMod val="50000"/>
                            </a:schemeClr>
                          </a:solidFill>
                        </a:rPr>
                        <a:t>Accuracy</a:t>
                      </a:r>
                    </a:p>
                  </a:txBody>
                  <a:tcPr/>
                </a:tc>
                <a:tc>
                  <a:txBody>
                    <a:bodyPr/>
                    <a:lstStyle/>
                    <a:p>
                      <a:pPr algn="ctr"/>
                      <a:r>
                        <a:rPr lang="en-US" dirty="0">
                          <a:solidFill>
                            <a:schemeClr val="accent1">
                              <a:lumMod val="50000"/>
                            </a:schemeClr>
                          </a:solidFill>
                        </a:rPr>
                        <a:t>90.9%</a:t>
                      </a:r>
                    </a:p>
                  </a:txBody>
                  <a:tcPr/>
                </a:tc>
                <a:tc>
                  <a:txBody>
                    <a:bodyPr/>
                    <a:lstStyle/>
                    <a:p>
                      <a:pPr algn="ctr"/>
                      <a:r>
                        <a:rPr lang="en-US" dirty="0">
                          <a:solidFill>
                            <a:schemeClr val="accent1">
                              <a:lumMod val="50000"/>
                            </a:schemeClr>
                          </a:solidFill>
                        </a:rPr>
                        <a:t>90.7%</a:t>
                      </a:r>
                    </a:p>
                  </a:txBody>
                  <a:tcPr/>
                </a:tc>
                <a:tc>
                  <a:txBody>
                    <a:bodyPr/>
                    <a:lstStyle/>
                    <a:p>
                      <a:pPr algn="ctr"/>
                      <a:r>
                        <a:rPr lang="en-US" dirty="0">
                          <a:solidFill>
                            <a:schemeClr val="accent1">
                              <a:lumMod val="50000"/>
                            </a:schemeClr>
                          </a:solidFill>
                        </a:rPr>
                        <a:t>91%</a:t>
                      </a:r>
                    </a:p>
                  </a:txBody>
                  <a:tcPr/>
                </a:tc>
                <a:extLst>
                  <a:ext uri="{0D108BD9-81ED-4DB2-BD59-A6C34878D82A}">
                    <a16:rowId xmlns:a16="http://schemas.microsoft.com/office/drawing/2014/main" val="1282845551"/>
                  </a:ext>
                </a:extLst>
              </a:tr>
            </a:tbl>
          </a:graphicData>
        </a:graphic>
      </p:graphicFrame>
      <p:graphicFrame>
        <p:nvGraphicFramePr>
          <p:cNvPr id="9" name="Table 7">
            <a:extLst>
              <a:ext uri="{FF2B5EF4-FFF2-40B4-BE49-F238E27FC236}">
                <a16:creationId xmlns:a16="http://schemas.microsoft.com/office/drawing/2014/main" id="{1598CBB2-DC37-A91F-38AD-07B3690BFCDC}"/>
              </a:ext>
            </a:extLst>
          </p:cNvPr>
          <p:cNvGraphicFramePr>
            <a:graphicFrameLocks noGrp="1"/>
          </p:cNvGraphicFramePr>
          <p:nvPr>
            <p:extLst>
              <p:ext uri="{D42A27DB-BD31-4B8C-83A1-F6EECF244321}">
                <p14:modId xmlns:p14="http://schemas.microsoft.com/office/powerpoint/2010/main" val="4135329119"/>
              </p:ext>
            </p:extLst>
          </p:nvPr>
        </p:nvGraphicFramePr>
        <p:xfrm>
          <a:off x="3287738" y="1468178"/>
          <a:ext cx="4379040" cy="675640"/>
        </p:xfrm>
        <a:graphic>
          <a:graphicData uri="http://schemas.openxmlformats.org/drawingml/2006/table">
            <a:tbl>
              <a:tblPr firstRow="1" bandRow="1">
                <a:tableStyleId>{5C22544A-7EE6-4342-B048-85BDC9FD1C3A}</a:tableStyleId>
              </a:tblPr>
              <a:tblGrid>
                <a:gridCol w="1094760">
                  <a:extLst>
                    <a:ext uri="{9D8B030D-6E8A-4147-A177-3AD203B41FA5}">
                      <a16:colId xmlns:a16="http://schemas.microsoft.com/office/drawing/2014/main" val="871713590"/>
                    </a:ext>
                  </a:extLst>
                </a:gridCol>
                <a:gridCol w="1094760">
                  <a:extLst>
                    <a:ext uri="{9D8B030D-6E8A-4147-A177-3AD203B41FA5}">
                      <a16:colId xmlns:a16="http://schemas.microsoft.com/office/drawing/2014/main" val="2853180395"/>
                    </a:ext>
                  </a:extLst>
                </a:gridCol>
                <a:gridCol w="1094760">
                  <a:extLst>
                    <a:ext uri="{9D8B030D-6E8A-4147-A177-3AD203B41FA5}">
                      <a16:colId xmlns:a16="http://schemas.microsoft.com/office/drawing/2014/main" val="1879696503"/>
                    </a:ext>
                  </a:extLst>
                </a:gridCol>
                <a:gridCol w="1094760">
                  <a:extLst>
                    <a:ext uri="{9D8B030D-6E8A-4147-A177-3AD203B41FA5}">
                      <a16:colId xmlns:a16="http://schemas.microsoft.com/office/drawing/2014/main" val="2920017023"/>
                    </a:ext>
                  </a:extLst>
                </a:gridCol>
              </a:tblGrid>
              <a:tr h="0">
                <a:tc>
                  <a:txBody>
                    <a:bodyPr/>
                    <a:lstStyle/>
                    <a:p>
                      <a:endParaRPr lang="en-US" dirty="0"/>
                    </a:p>
                  </a:txBody>
                  <a:tcPr/>
                </a:tc>
                <a:tc>
                  <a:txBody>
                    <a:bodyPr/>
                    <a:lstStyle/>
                    <a:p>
                      <a:pPr algn="ctr"/>
                      <a:r>
                        <a:rPr lang="en-US" dirty="0">
                          <a:solidFill>
                            <a:schemeClr val="tx1"/>
                          </a:solidFill>
                        </a:rPr>
                        <a:t>SVM</a:t>
                      </a:r>
                    </a:p>
                  </a:txBody>
                  <a:tcPr/>
                </a:tc>
                <a:tc>
                  <a:txBody>
                    <a:bodyPr/>
                    <a:lstStyle/>
                    <a:p>
                      <a:pPr algn="ctr"/>
                      <a:r>
                        <a:rPr lang="en-US" dirty="0">
                          <a:solidFill>
                            <a:schemeClr val="tx1"/>
                          </a:solidFill>
                        </a:rPr>
                        <a:t>KNN</a:t>
                      </a:r>
                    </a:p>
                  </a:txBody>
                  <a:tcPr/>
                </a:tc>
                <a:tc>
                  <a:txBody>
                    <a:bodyPr/>
                    <a:lstStyle/>
                    <a:p>
                      <a:pPr algn="ctr"/>
                      <a:r>
                        <a:rPr lang="en-US" dirty="0">
                          <a:solidFill>
                            <a:schemeClr val="tx1"/>
                          </a:solidFill>
                        </a:rPr>
                        <a:t>Bayesian</a:t>
                      </a:r>
                    </a:p>
                  </a:txBody>
                  <a:tcPr/>
                </a:tc>
                <a:extLst>
                  <a:ext uri="{0D108BD9-81ED-4DB2-BD59-A6C34878D82A}">
                    <a16:rowId xmlns:a16="http://schemas.microsoft.com/office/drawing/2014/main" val="3246469546"/>
                  </a:ext>
                </a:extLst>
              </a:tr>
              <a:tr h="370840">
                <a:tc>
                  <a:txBody>
                    <a:bodyPr/>
                    <a:lstStyle/>
                    <a:p>
                      <a:pPr algn="ctr" rtl="0"/>
                      <a:r>
                        <a:rPr lang="en-US" dirty="0">
                          <a:solidFill>
                            <a:schemeClr val="accent1">
                              <a:lumMod val="50000"/>
                            </a:schemeClr>
                          </a:solidFill>
                        </a:rPr>
                        <a:t>Accuracy</a:t>
                      </a:r>
                    </a:p>
                  </a:txBody>
                  <a:tcPr/>
                </a:tc>
                <a:tc>
                  <a:txBody>
                    <a:bodyPr/>
                    <a:lstStyle/>
                    <a:p>
                      <a:pPr algn="ctr"/>
                      <a:r>
                        <a:rPr lang="en-US" dirty="0">
                          <a:solidFill>
                            <a:schemeClr val="accent1">
                              <a:lumMod val="50000"/>
                            </a:schemeClr>
                          </a:solidFill>
                        </a:rPr>
                        <a:t>94.8%</a:t>
                      </a:r>
                    </a:p>
                  </a:txBody>
                  <a:tcPr/>
                </a:tc>
                <a:tc>
                  <a:txBody>
                    <a:bodyPr/>
                    <a:lstStyle/>
                    <a:p>
                      <a:pPr algn="ctr"/>
                      <a:r>
                        <a:rPr lang="en-US" dirty="0">
                          <a:solidFill>
                            <a:schemeClr val="accent1">
                              <a:lumMod val="50000"/>
                            </a:schemeClr>
                          </a:solidFill>
                        </a:rPr>
                        <a:t>94.4%</a:t>
                      </a:r>
                    </a:p>
                  </a:txBody>
                  <a:tcPr/>
                </a:tc>
                <a:tc>
                  <a:txBody>
                    <a:bodyPr/>
                    <a:lstStyle/>
                    <a:p>
                      <a:pPr algn="ctr"/>
                      <a:r>
                        <a:rPr lang="en-US" dirty="0">
                          <a:solidFill>
                            <a:schemeClr val="accent1">
                              <a:lumMod val="50000"/>
                            </a:schemeClr>
                          </a:solidFill>
                        </a:rPr>
                        <a:t>94.7%</a:t>
                      </a:r>
                    </a:p>
                  </a:txBody>
                  <a:tcPr/>
                </a:tc>
                <a:extLst>
                  <a:ext uri="{0D108BD9-81ED-4DB2-BD59-A6C34878D82A}">
                    <a16:rowId xmlns:a16="http://schemas.microsoft.com/office/drawing/2014/main" val="1282845551"/>
                  </a:ext>
                </a:extLst>
              </a:tr>
            </a:tbl>
          </a:graphicData>
        </a:graphic>
      </p:graphicFrame>
      <p:graphicFrame>
        <p:nvGraphicFramePr>
          <p:cNvPr id="10" name="Table 7">
            <a:extLst>
              <a:ext uri="{FF2B5EF4-FFF2-40B4-BE49-F238E27FC236}">
                <a16:creationId xmlns:a16="http://schemas.microsoft.com/office/drawing/2014/main" id="{D17412BE-E49F-8E10-97F2-11F7B8D31DA2}"/>
              </a:ext>
            </a:extLst>
          </p:cNvPr>
          <p:cNvGraphicFramePr>
            <a:graphicFrameLocks noGrp="1"/>
          </p:cNvGraphicFramePr>
          <p:nvPr>
            <p:extLst>
              <p:ext uri="{D42A27DB-BD31-4B8C-83A1-F6EECF244321}">
                <p14:modId xmlns:p14="http://schemas.microsoft.com/office/powerpoint/2010/main" val="809394262"/>
              </p:ext>
            </p:extLst>
          </p:nvPr>
        </p:nvGraphicFramePr>
        <p:xfrm>
          <a:off x="3287738" y="2565851"/>
          <a:ext cx="4379040" cy="675640"/>
        </p:xfrm>
        <a:graphic>
          <a:graphicData uri="http://schemas.openxmlformats.org/drawingml/2006/table">
            <a:tbl>
              <a:tblPr firstRow="1" bandRow="1">
                <a:tableStyleId>{5C22544A-7EE6-4342-B048-85BDC9FD1C3A}</a:tableStyleId>
              </a:tblPr>
              <a:tblGrid>
                <a:gridCol w="1094760">
                  <a:extLst>
                    <a:ext uri="{9D8B030D-6E8A-4147-A177-3AD203B41FA5}">
                      <a16:colId xmlns:a16="http://schemas.microsoft.com/office/drawing/2014/main" val="871713590"/>
                    </a:ext>
                  </a:extLst>
                </a:gridCol>
                <a:gridCol w="1094760">
                  <a:extLst>
                    <a:ext uri="{9D8B030D-6E8A-4147-A177-3AD203B41FA5}">
                      <a16:colId xmlns:a16="http://schemas.microsoft.com/office/drawing/2014/main" val="2853180395"/>
                    </a:ext>
                  </a:extLst>
                </a:gridCol>
                <a:gridCol w="1094760">
                  <a:extLst>
                    <a:ext uri="{9D8B030D-6E8A-4147-A177-3AD203B41FA5}">
                      <a16:colId xmlns:a16="http://schemas.microsoft.com/office/drawing/2014/main" val="1879696503"/>
                    </a:ext>
                  </a:extLst>
                </a:gridCol>
                <a:gridCol w="1094760">
                  <a:extLst>
                    <a:ext uri="{9D8B030D-6E8A-4147-A177-3AD203B41FA5}">
                      <a16:colId xmlns:a16="http://schemas.microsoft.com/office/drawing/2014/main" val="2920017023"/>
                    </a:ext>
                  </a:extLst>
                </a:gridCol>
              </a:tblGrid>
              <a:tr h="0">
                <a:tc>
                  <a:txBody>
                    <a:bodyPr/>
                    <a:lstStyle/>
                    <a:p>
                      <a:endParaRPr lang="en-US" dirty="0"/>
                    </a:p>
                  </a:txBody>
                  <a:tcPr/>
                </a:tc>
                <a:tc>
                  <a:txBody>
                    <a:bodyPr/>
                    <a:lstStyle/>
                    <a:p>
                      <a:pPr algn="ctr"/>
                      <a:r>
                        <a:rPr lang="en-US" dirty="0">
                          <a:solidFill>
                            <a:schemeClr val="tx1"/>
                          </a:solidFill>
                        </a:rPr>
                        <a:t>SVM</a:t>
                      </a:r>
                    </a:p>
                  </a:txBody>
                  <a:tcPr/>
                </a:tc>
                <a:tc>
                  <a:txBody>
                    <a:bodyPr/>
                    <a:lstStyle/>
                    <a:p>
                      <a:pPr algn="ctr"/>
                      <a:r>
                        <a:rPr lang="en-US" dirty="0">
                          <a:solidFill>
                            <a:schemeClr val="tx1"/>
                          </a:solidFill>
                        </a:rPr>
                        <a:t>KNN</a:t>
                      </a:r>
                    </a:p>
                  </a:txBody>
                  <a:tcPr/>
                </a:tc>
                <a:tc>
                  <a:txBody>
                    <a:bodyPr/>
                    <a:lstStyle/>
                    <a:p>
                      <a:pPr algn="ctr"/>
                      <a:r>
                        <a:rPr lang="en-US" dirty="0">
                          <a:solidFill>
                            <a:schemeClr val="tx1"/>
                          </a:solidFill>
                        </a:rPr>
                        <a:t>Bayesian</a:t>
                      </a:r>
                    </a:p>
                  </a:txBody>
                  <a:tcPr/>
                </a:tc>
                <a:extLst>
                  <a:ext uri="{0D108BD9-81ED-4DB2-BD59-A6C34878D82A}">
                    <a16:rowId xmlns:a16="http://schemas.microsoft.com/office/drawing/2014/main" val="3246469546"/>
                  </a:ext>
                </a:extLst>
              </a:tr>
              <a:tr h="370840">
                <a:tc>
                  <a:txBody>
                    <a:bodyPr/>
                    <a:lstStyle/>
                    <a:p>
                      <a:pPr algn="ctr" rtl="0"/>
                      <a:r>
                        <a:rPr lang="en-US" dirty="0">
                          <a:solidFill>
                            <a:schemeClr val="accent1">
                              <a:lumMod val="50000"/>
                            </a:schemeClr>
                          </a:solidFill>
                        </a:rPr>
                        <a:t>Accuracy</a:t>
                      </a:r>
                    </a:p>
                  </a:txBody>
                  <a:tcPr/>
                </a:tc>
                <a:tc>
                  <a:txBody>
                    <a:bodyPr/>
                    <a:lstStyle/>
                    <a:p>
                      <a:pPr algn="ctr"/>
                      <a:r>
                        <a:rPr lang="en-US" dirty="0">
                          <a:solidFill>
                            <a:schemeClr val="accent1">
                              <a:lumMod val="50000"/>
                            </a:schemeClr>
                          </a:solidFill>
                        </a:rPr>
                        <a:t>94</a:t>
                      </a:r>
                      <a:r>
                        <a:rPr lang="fa-IR" dirty="0">
                          <a:solidFill>
                            <a:schemeClr val="accent1">
                              <a:lumMod val="50000"/>
                            </a:schemeClr>
                          </a:solidFill>
                        </a:rPr>
                        <a:t>.8</a:t>
                      </a:r>
                      <a:r>
                        <a:rPr lang="en-US" dirty="0">
                          <a:solidFill>
                            <a:schemeClr val="accent1">
                              <a:lumMod val="50000"/>
                            </a:schemeClr>
                          </a:solidFill>
                        </a:rPr>
                        <a:t>%</a:t>
                      </a:r>
                    </a:p>
                  </a:txBody>
                  <a:tcPr/>
                </a:tc>
                <a:tc>
                  <a:txBody>
                    <a:bodyPr/>
                    <a:lstStyle/>
                    <a:p>
                      <a:pPr algn="ctr"/>
                      <a:r>
                        <a:rPr lang="en-US" dirty="0">
                          <a:solidFill>
                            <a:schemeClr val="accent1">
                              <a:lumMod val="50000"/>
                            </a:schemeClr>
                          </a:solidFill>
                        </a:rPr>
                        <a:t>94.</a:t>
                      </a:r>
                      <a:r>
                        <a:rPr lang="fa-IR" dirty="0">
                          <a:solidFill>
                            <a:schemeClr val="accent1">
                              <a:lumMod val="50000"/>
                            </a:schemeClr>
                          </a:solidFill>
                        </a:rPr>
                        <a:t>6</a:t>
                      </a:r>
                      <a:r>
                        <a:rPr lang="en-US" dirty="0">
                          <a:solidFill>
                            <a:schemeClr val="accent1">
                              <a:lumMod val="50000"/>
                            </a:schemeClr>
                          </a:solidFill>
                        </a:rPr>
                        <a:t>%</a:t>
                      </a:r>
                    </a:p>
                  </a:txBody>
                  <a:tcPr/>
                </a:tc>
                <a:tc>
                  <a:txBody>
                    <a:bodyPr/>
                    <a:lstStyle/>
                    <a:p>
                      <a:pPr algn="ctr"/>
                      <a:r>
                        <a:rPr lang="en-US" dirty="0">
                          <a:solidFill>
                            <a:schemeClr val="accent1">
                              <a:lumMod val="50000"/>
                            </a:schemeClr>
                          </a:solidFill>
                        </a:rPr>
                        <a:t>94.</a:t>
                      </a:r>
                      <a:r>
                        <a:rPr lang="fa-IR" dirty="0">
                          <a:solidFill>
                            <a:schemeClr val="accent1">
                              <a:lumMod val="50000"/>
                            </a:schemeClr>
                          </a:solidFill>
                        </a:rPr>
                        <a:t>6</a:t>
                      </a:r>
                      <a:r>
                        <a:rPr lang="en-US" dirty="0">
                          <a:solidFill>
                            <a:schemeClr val="accent1">
                              <a:lumMod val="50000"/>
                            </a:schemeClr>
                          </a:solidFill>
                        </a:rPr>
                        <a:t>%</a:t>
                      </a:r>
                    </a:p>
                  </a:txBody>
                  <a:tcPr/>
                </a:tc>
                <a:extLst>
                  <a:ext uri="{0D108BD9-81ED-4DB2-BD59-A6C34878D82A}">
                    <a16:rowId xmlns:a16="http://schemas.microsoft.com/office/drawing/2014/main" val="1282845551"/>
                  </a:ext>
                </a:extLst>
              </a:tr>
            </a:tbl>
          </a:graphicData>
        </a:graphic>
      </p:graphicFrame>
      <p:sp>
        <p:nvSpPr>
          <p:cNvPr id="13" name="Text Placeholder 4">
            <a:extLst>
              <a:ext uri="{FF2B5EF4-FFF2-40B4-BE49-F238E27FC236}">
                <a16:creationId xmlns:a16="http://schemas.microsoft.com/office/drawing/2014/main" id="{9979EF92-C112-D337-F0DA-DA5101B08C15}"/>
              </a:ext>
            </a:extLst>
          </p:cNvPr>
          <p:cNvSpPr txBox="1">
            <a:spLocks/>
          </p:cNvSpPr>
          <p:nvPr/>
        </p:nvSpPr>
        <p:spPr>
          <a:xfrm>
            <a:off x="919279" y="1551172"/>
            <a:ext cx="3642158" cy="30697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114300" indent="0">
              <a:buFont typeface="Roboto"/>
              <a:buNone/>
            </a:pPr>
            <a:r>
              <a:rPr lang="en-US" sz="2000" dirty="0">
                <a:latin typeface="Times New Roman" panose="02020603050405020304" pitchFamily="18" charset="0"/>
                <a:cs typeface="Times New Roman" panose="02020603050405020304" pitchFamily="18" charset="0"/>
              </a:rPr>
              <a:t>PCA</a:t>
            </a:r>
          </a:p>
          <a:p>
            <a:pPr marL="114300" indent="0">
              <a:buFont typeface="Roboto"/>
              <a:buNone/>
            </a:pPr>
            <a:endParaRPr lang="en-US" sz="2000" dirty="0">
              <a:latin typeface="Times New Roman" panose="02020603050405020304" pitchFamily="18" charset="0"/>
              <a:cs typeface="Times New Roman" panose="02020603050405020304" pitchFamily="18" charset="0"/>
            </a:endParaRPr>
          </a:p>
          <a:p>
            <a:pPr marL="114300" indent="0">
              <a:buFont typeface="Roboto"/>
              <a:buNone/>
            </a:pPr>
            <a:endParaRPr lang="en-US" sz="2000" dirty="0">
              <a:latin typeface="Times New Roman" panose="02020603050405020304" pitchFamily="18" charset="0"/>
              <a:cs typeface="Times New Roman" panose="02020603050405020304" pitchFamily="18" charset="0"/>
            </a:endParaRPr>
          </a:p>
          <a:p>
            <a:pPr marL="114300" indent="0">
              <a:buFont typeface="Roboto"/>
              <a:buNone/>
            </a:pPr>
            <a:r>
              <a:rPr lang="en-US" sz="2000" dirty="0">
                <a:latin typeface="Times New Roman" panose="02020603050405020304" pitchFamily="18" charset="0"/>
                <a:cs typeface="Times New Roman" panose="02020603050405020304" pitchFamily="18" charset="0"/>
              </a:rPr>
              <a:t>LDA</a:t>
            </a:r>
          </a:p>
          <a:p>
            <a:pPr marL="114300" indent="0">
              <a:buFont typeface="Roboto"/>
              <a:buNone/>
            </a:pPr>
            <a:endParaRPr lang="en-US" sz="2000" dirty="0">
              <a:latin typeface="Times New Roman" panose="02020603050405020304" pitchFamily="18" charset="0"/>
              <a:cs typeface="Times New Roman" panose="02020603050405020304" pitchFamily="18" charset="0"/>
            </a:endParaRPr>
          </a:p>
          <a:p>
            <a:pPr marL="114300" indent="0">
              <a:buFont typeface="Roboto"/>
              <a:buNone/>
            </a:pPr>
            <a:endParaRPr lang="en-US" sz="2000" dirty="0">
              <a:latin typeface="Times New Roman" panose="02020603050405020304" pitchFamily="18" charset="0"/>
              <a:cs typeface="Times New Roman" panose="02020603050405020304" pitchFamily="18" charset="0"/>
            </a:endParaRPr>
          </a:p>
          <a:p>
            <a:pPr marL="114300" indent="0">
              <a:buFont typeface="Roboto"/>
              <a:buNone/>
            </a:pPr>
            <a:r>
              <a:rPr lang="en-US" sz="2000" dirty="0" err="1">
                <a:latin typeface="Times New Roman" panose="02020603050405020304" pitchFamily="18" charset="0"/>
                <a:cs typeface="Times New Roman" panose="02020603050405020304" pitchFamily="18" charset="0"/>
              </a:rPr>
              <a:t>Isomap</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44460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50E27-A77E-435E-A32C-2D8C2A6B3AEF}"/>
              </a:ext>
            </a:extLst>
          </p:cNvPr>
          <p:cNvSpPr>
            <a:spLocks noGrp="1"/>
          </p:cNvSpPr>
          <p:nvPr>
            <p:ph type="title"/>
          </p:nvPr>
        </p:nvSpPr>
        <p:spPr/>
        <p:txBody>
          <a:bodyPr/>
          <a:lstStyle/>
          <a:p>
            <a:pPr algn="r"/>
            <a:r>
              <a:rPr lang="fa-IR" dirty="0">
                <a:cs typeface="B Nazanin" panose="00000400000000000000" pitchFamily="2" charset="-78"/>
              </a:rPr>
              <a:t>رگرسیون</a:t>
            </a:r>
            <a:endParaRPr lang="en-US" dirty="0">
              <a:cs typeface="B Nazanin" panose="00000400000000000000" pitchFamily="2" charset="-78"/>
            </a:endParaRPr>
          </a:p>
        </p:txBody>
      </p:sp>
      <p:sp>
        <p:nvSpPr>
          <p:cNvPr id="5" name="Slide Number Placeholder 4">
            <a:extLst>
              <a:ext uri="{FF2B5EF4-FFF2-40B4-BE49-F238E27FC236}">
                <a16:creationId xmlns:a16="http://schemas.microsoft.com/office/drawing/2014/main" id="{AC51B819-70BF-47CF-82DA-935FD4B470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graphicFrame>
        <p:nvGraphicFramePr>
          <p:cNvPr id="10" name="Table 7">
            <a:extLst>
              <a:ext uri="{FF2B5EF4-FFF2-40B4-BE49-F238E27FC236}">
                <a16:creationId xmlns:a16="http://schemas.microsoft.com/office/drawing/2014/main" id="{DFFBA5CF-53B3-2CB9-E042-96677F856BB8}"/>
              </a:ext>
            </a:extLst>
          </p:cNvPr>
          <p:cNvGraphicFramePr>
            <a:graphicFrameLocks noGrp="1"/>
          </p:cNvGraphicFramePr>
          <p:nvPr>
            <p:extLst>
              <p:ext uri="{D42A27DB-BD31-4B8C-83A1-F6EECF244321}">
                <p14:modId xmlns:p14="http://schemas.microsoft.com/office/powerpoint/2010/main" val="2159041575"/>
              </p:ext>
            </p:extLst>
          </p:nvPr>
        </p:nvGraphicFramePr>
        <p:xfrm>
          <a:off x="387901" y="1717316"/>
          <a:ext cx="7762874" cy="1036320"/>
        </p:xfrm>
        <a:graphic>
          <a:graphicData uri="http://schemas.openxmlformats.org/drawingml/2006/table">
            <a:tbl>
              <a:tblPr firstRow="1" bandRow="1">
                <a:tableStyleId>{5C22544A-7EE6-4342-B048-85BDC9FD1C3A}</a:tableStyleId>
              </a:tblPr>
              <a:tblGrid>
                <a:gridCol w="1108982">
                  <a:extLst>
                    <a:ext uri="{9D8B030D-6E8A-4147-A177-3AD203B41FA5}">
                      <a16:colId xmlns:a16="http://schemas.microsoft.com/office/drawing/2014/main" val="871713590"/>
                    </a:ext>
                  </a:extLst>
                </a:gridCol>
                <a:gridCol w="766192">
                  <a:extLst>
                    <a:ext uri="{9D8B030D-6E8A-4147-A177-3AD203B41FA5}">
                      <a16:colId xmlns:a16="http://schemas.microsoft.com/office/drawing/2014/main" val="2853180395"/>
                    </a:ext>
                  </a:extLst>
                </a:gridCol>
                <a:gridCol w="1451772">
                  <a:extLst>
                    <a:ext uri="{9D8B030D-6E8A-4147-A177-3AD203B41FA5}">
                      <a16:colId xmlns:a16="http://schemas.microsoft.com/office/drawing/2014/main" val="2526906053"/>
                    </a:ext>
                  </a:extLst>
                </a:gridCol>
                <a:gridCol w="839472">
                  <a:extLst>
                    <a:ext uri="{9D8B030D-6E8A-4147-A177-3AD203B41FA5}">
                      <a16:colId xmlns:a16="http://schemas.microsoft.com/office/drawing/2014/main" val="1879696503"/>
                    </a:ext>
                  </a:extLst>
                </a:gridCol>
                <a:gridCol w="1378492">
                  <a:extLst>
                    <a:ext uri="{9D8B030D-6E8A-4147-A177-3AD203B41FA5}">
                      <a16:colId xmlns:a16="http://schemas.microsoft.com/office/drawing/2014/main" val="3035989146"/>
                    </a:ext>
                  </a:extLst>
                </a:gridCol>
                <a:gridCol w="764561">
                  <a:extLst>
                    <a:ext uri="{9D8B030D-6E8A-4147-A177-3AD203B41FA5}">
                      <a16:colId xmlns:a16="http://schemas.microsoft.com/office/drawing/2014/main" val="2810894415"/>
                    </a:ext>
                  </a:extLst>
                </a:gridCol>
                <a:gridCol w="1453403">
                  <a:extLst>
                    <a:ext uri="{9D8B030D-6E8A-4147-A177-3AD203B41FA5}">
                      <a16:colId xmlns:a16="http://schemas.microsoft.com/office/drawing/2014/main" val="1066489128"/>
                    </a:ext>
                  </a:extLst>
                </a:gridCol>
              </a:tblGrid>
              <a:tr h="0">
                <a:tc>
                  <a:txBody>
                    <a:bodyPr/>
                    <a:lstStyle/>
                    <a:p>
                      <a:endParaRPr lang="en-US" dirty="0"/>
                    </a:p>
                  </a:txBody>
                  <a:tcPr/>
                </a:tc>
                <a:tc gridSpan="2">
                  <a:txBody>
                    <a:bodyPr/>
                    <a:lstStyle/>
                    <a:p>
                      <a:pPr algn="ctr"/>
                      <a:r>
                        <a:rPr lang="en-US" dirty="0">
                          <a:solidFill>
                            <a:schemeClr val="tx1"/>
                          </a:solidFill>
                        </a:rPr>
                        <a:t>Linear Regression</a:t>
                      </a:r>
                    </a:p>
                    <a:p>
                      <a:pPr algn="ctr"/>
                      <a:r>
                        <a:rPr lang="en-US" dirty="0">
                          <a:solidFill>
                            <a:schemeClr val="tx1"/>
                          </a:solidFill>
                        </a:rPr>
                        <a:t>Model</a:t>
                      </a:r>
                    </a:p>
                  </a:txBody>
                  <a:tcPr anchor="ctr"/>
                </a:tc>
                <a:tc hMerge="1">
                  <a:txBody>
                    <a:bodyPr/>
                    <a:lstStyle/>
                    <a:p>
                      <a:pPr algn="ctr"/>
                      <a:endParaRPr lang="en-US" dirty="0">
                        <a:solidFill>
                          <a:schemeClr val="tx1"/>
                        </a:solidFill>
                      </a:endParaRPr>
                    </a:p>
                  </a:txBody>
                  <a:tcPr anchor="ctr"/>
                </a:tc>
                <a:tc gridSpan="2">
                  <a:txBody>
                    <a:bodyPr/>
                    <a:lstStyle/>
                    <a:p>
                      <a:pPr algn="ctr"/>
                      <a:r>
                        <a:rPr lang="en-US" dirty="0">
                          <a:solidFill>
                            <a:schemeClr val="tx1"/>
                          </a:solidFill>
                        </a:rPr>
                        <a:t>GLM</a:t>
                      </a:r>
                    </a:p>
                  </a:txBody>
                  <a:tcPr anchor="ctr"/>
                </a:tc>
                <a:tc hMerge="1">
                  <a:txBody>
                    <a:bodyPr/>
                    <a:lstStyle/>
                    <a:p>
                      <a:pPr algn="ctr"/>
                      <a:endParaRPr lang="en-US" dirty="0">
                        <a:solidFill>
                          <a:schemeClr val="tx1"/>
                        </a:solidFill>
                      </a:endParaRPr>
                    </a:p>
                  </a:txBody>
                  <a:tcPr anchor="ctr"/>
                </a:tc>
                <a:tc gridSpan="2">
                  <a:txBody>
                    <a:bodyPr/>
                    <a:lstStyle/>
                    <a:p>
                      <a:pPr algn="ctr"/>
                      <a:r>
                        <a:rPr lang="en-US" dirty="0">
                          <a:solidFill>
                            <a:schemeClr val="tx1"/>
                          </a:solidFill>
                        </a:rPr>
                        <a:t>SVM</a:t>
                      </a:r>
                    </a:p>
                  </a:txBody>
                  <a:tcPr anchor="ctr"/>
                </a:tc>
                <a:tc hMerge="1">
                  <a:txBody>
                    <a:bodyPr/>
                    <a:lstStyle/>
                    <a:p>
                      <a:pPr algn="ctr"/>
                      <a:endParaRPr lang="en-US" dirty="0">
                        <a:solidFill>
                          <a:schemeClr val="tx1"/>
                        </a:solidFill>
                      </a:endParaRPr>
                    </a:p>
                  </a:txBody>
                  <a:tcPr anchor="ctr"/>
                </a:tc>
                <a:extLst>
                  <a:ext uri="{0D108BD9-81ED-4DB2-BD59-A6C34878D82A}">
                    <a16:rowId xmlns:a16="http://schemas.microsoft.com/office/drawing/2014/main" val="3246469546"/>
                  </a:ext>
                </a:extLst>
              </a:tr>
              <a:tr h="370840">
                <a:tc>
                  <a:txBody>
                    <a:bodyPr/>
                    <a:lstStyle/>
                    <a:p>
                      <a:pPr algn="ctr" rtl="0"/>
                      <a:r>
                        <a:rPr lang="en-US" dirty="0">
                          <a:solidFill>
                            <a:schemeClr val="accent1">
                              <a:lumMod val="50000"/>
                            </a:schemeClr>
                          </a:solidFill>
                        </a:rPr>
                        <a:t>Correlation Coefficient</a:t>
                      </a:r>
                    </a:p>
                  </a:txBody>
                  <a:tcPr/>
                </a:tc>
                <a:tc>
                  <a:txBody>
                    <a:bodyPr/>
                    <a:lstStyle/>
                    <a:p>
                      <a:pPr algn="ctr"/>
                      <a:r>
                        <a:rPr lang="en-US" dirty="0">
                          <a:solidFill>
                            <a:schemeClr val="accent1">
                              <a:lumMod val="50000"/>
                            </a:schemeClr>
                          </a:solidFill>
                        </a:rPr>
                        <a:t>0.3</a:t>
                      </a:r>
                    </a:p>
                  </a:txBody>
                  <a:tcPr/>
                </a:tc>
                <a:tc>
                  <a:txBody>
                    <a:bodyPr/>
                    <a:lstStyle/>
                    <a:p>
                      <a:pPr algn="ctr"/>
                      <a:r>
                        <a:rPr lang="en-US" dirty="0">
                          <a:solidFill>
                            <a:schemeClr val="accent1">
                              <a:lumMod val="50000"/>
                            </a:schemeClr>
                          </a:solidFill>
                        </a:rPr>
                        <a:t>P &lt; 0.05 ***</a:t>
                      </a:r>
                    </a:p>
                  </a:txBody>
                  <a:tcPr/>
                </a:tc>
                <a:tc>
                  <a:txBody>
                    <a:bodyPr/>
                    <a:lstStyle/>
                    <a:p>
                      <a:pPr algn="ctr"/>
                      <a:r>
                        <a:rPr lang="en-US" dirty="0">
                          <a:solidFill>
                            <a:schemeClr val="accent1">
                              <a:lumMod val="50000"/>
                            </a:schemeClr>
                          </a:solidFill>
                        </a:rPr>
                        <a:t>0.02</a:t>
                      </a:r>
                    </a:p>
                  </a:txBody>
                  <a:tcPr/>
                </a:tc>
                <a:tc>
                  <a:txBody>
                    <a:bodyPr/>
                    <a:lstStyle/>
                    <a:p>
                      <a:pPr algn="ctr"/>
                      <a:r>
                        <a:rPr lang="en-US" dirty="0">
                          <a:solidFill>
                            <a:schemeClr val="accent1">
                              <a:lumMod val="50000"/>
                            </a:schemeClr>
                          </a:solidFill>
                        </a:rPr>
                        <a:t>P &gt; 0.05</a:t>
                      </a:r>
                    </a:p>
                  </a:txBody>
                  <a:tcPr/>
                </a:tc>
                <a:tc>
                  <a:txBody>
                    <a:bodyPr/>
                    <a:lstStyle/>
                    <a:p>
                      <a:pPr algn="ctr"/>
                      <a:r>
                        <a:rPr lang="en-US" dirty="0">
                          <a:solidFill>
                            <a:schemeClr val="accent1">
                              <a:lumMod val="50000"/>
                            </a:schemeClr>
                          </a:solidFill>
                        </a:rPr>
                        <a:t>0.94</a:t>
                      </a:r>
                    </a:p>
                  </a:txBody>
                  <a:tcPr/>
                </a:tc>
                <a:tc>
                  <a:txBody>
                    <a:bodyPr/>
                    <a:lstStyle/>
                    <a:p>
                      <a:pPr algn="ctr"/>
                      <a:r>
                        <a:rPr lang="en-US" dirty="0">
                          <a:solidFill>
                            <a:schemeClr val="accent1">
                              <a:lumMod val="50000"/>
                            </a:schemeClr>
                          </a:solidFill>
                        </a:rPr>
                        <a:t>P &lt; 0.05 ***</a:t>
                      </a:r>
                    </a:p>
                  </a:txBody>
                  <a:tcPr/>
                </a:tc>
                <a:extLst>
                  <a:ext uri="{0D108BD9-81ED-4DB2-BD59-A6C34878D82A}">
                    <a16:rowId xmlns:a16="http://schemas.microsoft.com/office/drawing/2014/main" val="1282845551"/>
                  </a:ext>
                </a:extLst>
              </a:tr>
            </a:tbl>
          </a:graphicData>
        </a:graphic>
      </p:graphicFrame>
      <p:graphicFrame>
        <p:nvGraphicFramePr>
          <p:cNvPr id="12" name="Table 7">
            <a:extLst>
              <a:ext uri="{FF2B5EF4-FFF2-40B4-BE49-F238E27FC236}">
                <a16:creationId xmlns:a16="http://schemas.microsoft.com/office/drawing/2014/main" id="{98DC3A3B-0760-E46F-3517-FE5E17E5020A}"/>
              </a:ext>
            </a:extLst>
          </p:cNvPr>
          <p:cNvGraphicFramePr>
            <a:graphicFrameLocks noGrp="1"/>
          </p:cNvGraphicFramePr>
          <p:nvPr>
            <p:extLst>
              <p:ext uri="{D42A27DB-BD31-4B8C-83A1-F6EECF244321}">
                <p14:modId xmlns:p14="http://schemas.microsoft.com/office/powerpoint/2010/main" val="2352636457"/>
              </p:ext>
            </p:extLst>
          </p:nvPr>
        </p:nvGraphicFramePr>
        <p:xfrm>
          <a:off x="387900" y="3358185"/>
          <a:ext cx="7762872" cy="1036320"/>
        </p:xfrm>
        <a:graphic>
          <a:graphicData uri="http://schemas.openxmlformats.org/drawingml/2006/table">
            <a:tbl>
              <a:tblPr firstRow="1" bandRow="1">
                <a:tableStyleId>{5C22544A-7EE6-4342-B048-85BDC9FD1C3A}</a:tableStyleId>
              </a:tblPr>
              <a:tblGrid>
                <a:gridCol w="1108982">
                  <a:extLst>
                    <a:ext uri="{9D8B030D-6E8A-4147-A177-3AD203B41FA5}">
                      <a16:colId xmlns:a16="http://schemas.microsoft.com/office/drawing/2014/main" val="871713590"/>
                    </a:ext>
                  </a:extLst>
                </a:gridCol>
                <a:gridCol w="766192">
                  <a:extLst>
                    <a:ext uri="{9D8B030D-6E8A-4147-A177-3AD203B41FA5}">
                      <a16:colId xmlns:a16="http://schemas.microsoft.com/office/drawing/2014/main" val="2853180395"/>
                    </a:ext>
                  </a:extLst>
                </a:gridCol>
                <a:gridCol w="1451771">
                  <a:extLst>
                    <a:ext uri="{9D8B030D-6E8A-4147-A177-3AD203B41FA5}">
                      <a16:colId xmlns:a16="http://schemas.microsoft.com/office/drawing/2014/main" val="2526906053"/>
                    </a:ext>
                  </a:extLst>
                </a:gridCol>
                <a:gridCol w="839472">
                  <a:extLst>
                    <a:ext uri="{9D8B030D-6E8A-4147-A177-3AD203B41FA5}">
                      <a16:colId xmlns:a16="http://schemas.microsoft.com/office/drawing/2014/main" val="1879696503"/>
                    </a:ext>
                  </a:extLst>
                </a:gridCol>
                <a:gridCol w="1378491">
                  <a:extLst>
                    <a:ext uri="{9D8B030D-6E8A-4147-A177-3AD203B41FA5}">
                      <a16:colId xmlns:a16="http://schemas.microsoft.com/office/drawing/2014/main" val="3035989146"/>
                    </a:ext>
                  </a:extLst>
                </a:gridCol>
                <a:gridCol w="764561">
                  <a:extLst>
                    <a:ext uri="{9D8B030D-6E8A-4147-A177-3AD203B41FA5}">
                      <a16:colId xmlns:a16="http://schemas.microsoft.com/office/drawing/2014/main" val="2810894415"/>
                    </a:ext>
                  </a:extLst>
                </a:gridCol>
                <a:gridCol w="1453403">
                  <a:extLst>
                    <a:ext uri="{9D8B030D-6E8A-4147-A177-3AD203B41FA5}">
                      <a16:colId xmlns:a16="http://schemas.microsoft.com/office/drawing/2014/main" val="1066489128"/>
                    </a:ext>
                  </a:extLst>
                </a:gridCol>
              </a:tblGrid>
              <a:tr h="0">
                <a:tc>
                  <a:txBody>
                    <a:bodyPr/>
                    <a:lstStyle/>
                    <a:p>
                      <a:endParaRPr lang="en-US" dirty="0"/>
                    </a:p>
                  </a:txBody>
                  <a:tcPr/>
                </a:tc>
                <a:tc gridSpan="2">
                  <a:txBody>
                    <a:bodyPr/>
                    <a:lstStyle/>
                    <a:p>
                      <a:pPr algn="ctr"/>
                      <a:r>
                        <a:rPr lang="en-US" dirty="0">
                          <a:solidFill>
                            <a:schemeClr val="tx1"/>
                          </a:solidFill>
                        </a:rPr>
                        <a:t>Linear Regression</a:t>
                      </a:r>
                    </a:p>
                    <a:p>
                      <a:pPr algn="ctr"/>
                      <a:r>
                        <a:rPr lang="en-US" dirty="0">
                          <a:solidFill>
                            <a:schemeClr val="tx1"/>
                          </a:solidFill>
                        </a:rPr>
                        <a:t>Model</a:t>
                      </a:r>
                    </a:p>
                  </a:txBody>
                  <a:tcPr anchor="ctr"/>
                </a:tc>
                <a:tc hMerge="1">
                  <a:txBody>
                    <a:bodyPr/>
                    <a:lstStyle/>
                    <a:p>
                      <a:pPr algn="ctr"/>
                      <a:endParaRPr lang="en-US" dirty="0">
                        <a:solidFill>
                          <a:schemeClr val="tx1"/>
                        </a:solidFill>
                      </a:endParaRPr>
                    </a:p>
                  </a:txBody>
                  <a:tcPr anchor="ctr"/>
                </a:tc>
                <a:tc gridSpan="2">
                  <a:txBody>
                    <a:bodyPr/>
                    <a:lstStyle/>
                    <a:p>
                      <a:pPr algn="ctr"/>
                      <a:r>
                        <a:rPr lang="en-US" dirty="0">
                          <a:solidFill>
                            <a:schemeClr val="tx1"/>
                          </a:solidFill>
                        </a:rPr>
                        <a:t>GLM</a:t>
                      </a:r>
                    </a:p>
                  </a:txBody>
                  <a:tcPr anchor="ctr"/>
                </a:tc>
                <a:tc hMerge="1">
                  <a:txBody>
                    <a:bodyPr/>
                    <a:lstStyle/>
                    <a:p>
                      <a:pPr algn="ctr"/>
                      <a:endParaRPr lang="en-US" dirty="0">
                        <a:solidFill>
                          <a:schemeClr val="tx1"/>
                        </a:solidFill>
                      </a:endParaRPr>
                    </a:p>
                  </a:txBody>
                  <a:tcPr anchor="ctr"/>
                </a:tc>
                <a:tc gridSpan="2">
                  <a:txBody>
                    <a:bodyPr/>
                    <a:lstStyle/>
                    <a:p>
                      <a:pPr algn="ctr"/>
                      <a:r>
                        <a:rPr lang="en-US" dirty="0">
                          <a:solidFill>
                            <a:schemeClr val="tx1"/>
                          </a:solidFill>
                        </a:rPr>
                        <a:t>SVM</a:t>
                      </a:r>
                    </a:p>
                  </a:txBody>
                  <a:tcPr anchor="ctr"/>
                </a:tc>
                <a:tc hMerge="1">
                  <a:txBody>
                    <a:bodyPr/>
                    <a:lstStyle/>
                    <a:p>
                      <a:pPr algn="ctr"/>
                      <a:endParaRPr lang="en-US" dirty="0">
                        <a:solidFill>
                          <a:schemeClr val="tx1"/>
                        </a:solidFill>
                      </a:endParaRPr>
                    </a:p>
                  </a:txBody>
                  <a:tcPr anchor="ctr"/>
                </a:tc>
                <a:extLst>
                  <a:ext uri="{0D108BD9-81ED-4DB2-BD59-A6C34878D82A}">
                    <a16:rowId xmlns:a16="http://schemas.microsoft.com/office/drawing/2014/main" val="3246469546"/>
                  </a:ext>
                </a:extLst>
              </a:tr>
              <a:tr h="370840">
                <a:tc>
                  <a:txBody>
                    <a:bodyPr/>
                    <a:lstStyle/>
                    <a:p>
                      <a:pPr algn="ctr" rtl="0"/>
                      <a:r>
                        <a:rPr lang="en-US" dirty="0">
                          <a:solidFill>
                            <a:schemeClr val="accent1">
                              <a:lumMod val="50000"/>
                            </a:schemeClr>
                          </a:solidFill>
                        </a:rPr>
                        <a:t>Correlation Coefficient</a:t>
                      </a:r>
                    </a:p>
                  </a:txBody>
                  <a:tcPr/>
                </a:tc>
                <a:tc>
                  <a:txBody>
                    <a:bodyPr/>
                    <a:lstStyle/>
                    <a:p>
                      <a:pPr algn="ctr"/>
                      <a:r>
                        <a:rPr lang="en-US" dirty="0">
                          <a:solidFill>
                            <a:schemeClr val="accent1">
                              <a:lumMod val="50000"/>
                            </a:schemeClr>
                          </a:solidFill>
                        </a:rPr>
                        <a:t>0.6</a:t>
                      </a:r>
                    </a:p>
                  </a:txBody>
                  <a:tcPr/>
                </a:tc>
                <a:tc>
                  <a:txBody>
                    <a:bodyPr/>
                    <a:lstStyle/>
                    <a:p>
                      <a:pPr algn="ctr"/>
                      <a:r>
                        <a:rPr lang="en-US" dirty="0">
                          <a:solidFill>
                            <a:schemeClr val="accent1">
                              <a:lumMod val="50000"/>
                            </a:schemeClr>
                          </a:solidFill>
                        </a:rPr>
                        <a:t>P &lt; 0.05 ***</a:t>
                      </a:r>
                    </a:p>
                  </a:txBody>
                  <a:tcPr/>
                </a:tc>
                <a:tc>
                  <a:txBody>
                    <a:bodyPr/>
                    <a:lstStyle/>
                    <a:p>
                      <a:pPr algn="ctr"/>
                      <a:r>
                        <a:rPr lang="en-US" dirty="0">
                          <a:solidFill>
                            <a:schemeClr val="accent1">
                              <a:lumMod val="50000"/>
                            </a:schemeClr>
                          </a:solidFill>
                        </a:rPr>
                        <a:t>0.002</a:t>
                      </a:r>
                    </a:p>
                  </a:txBody>
                  <a:tcPr/>
                </a:tc>
                <a:tc>
                  <a:txBody>
                    <a:bodyPr/>
                    <a:lstStyle/>
                    <a:p>
                      <a:pPr algn="ctr"/>
                      <a:r>
                        <a:rPr lang="en-US" dirty="0">
                          <a:solidFill>
                            <a:schemeClr val="accent1">
                              <a:lumMod val="50000"/>
                            </a:schemeClr>
                          </a:solidFill>
                        </a:rPr>
                        <a:t>P &gt; 0.05</a:t>
                      </a:r>
                    </a:p>
                  </a:txBody>
                  <a:tcPr/>
                </a:tc>
                <a:tc>
                  <a:txBody>
                    <a:bodyPr/>
                    <a:lstStyle/>
                    <a:p>
                      <a:pPr algn="ctr"/>
                      <a:r>
                        <a:rPr lang="en-US" dirty="0">
                          <a:solidFill>
                            <a:schemeClr val="accent1">
                              <a:lumMod val="50000"/>
                            </a:schemeClr>
                          </a:solidFill>
                        </a:rPr>
                        <a:t>0.51</a:t>
                      </a:r>
                    </a:p>
                  </a:txBody>
                  <a:tcPr/>
                </a:tc>
                <a:tc>
                  <a:txBody>
                    <a:bodyPr/>
                    <a:lstStyle/>
                    <a:p>
                      <a:pPr algn="ctr"/>
                      <a:r>
                        <a:rPr lang="en-US" dirty="0">
                          <a:solidFill>
                            <a:schemeClr val="accent1">
                              <a:lumMod val="50000"/>
                            </a:schemeClr>
                          </a:solidFill>
                        </a:rPr>
                        <a:t>P &lt; 0.05 ***</a:t>
                      </a:r>
                    </a:p>
                  </a:txBody>
                  <a:tcPr/>
                </a:tc>
                <a:extLst>
                  <a:ext uri="{0D108BD9-81ED-4DB2-BD59-A6C34878D82A}">
                    <a16:rowId xmlns:a16="http://schemas.microsoft.com/office/drawing/2014/main" val="1282845551"/>
                  </a:ext>
                </a:extLst>
              </a:tr>
            </a:tbl>
          </a:graphicData>
        </a:graphic>
      </p:graphicFrame>
      <p:sp>
        <p:nvSpPr>
          <p:cNvPr id="14" name="Text Placeholder 4">
            <a:extLst>
              <a:ext uri="{FF2B5EF4-FFF2-40B4-BE49-F238E27FC236}">
                <a16:creationId xmlns:a16="http://schemas.microsoft.com/office/drawing/2014/main" id="{CB9A1D88-C0D6-5D35-A404-4D1D0FF2E720}"/>
              </a:ext>
            </a:extLst>
          </p:cNvPr>
          <p:cNvSpPr txBox="1">
            <a:spLocks/>
          </p:cNvSpPr>
          <p:nvPr/>
        </p:nvSpPr>
        <p:spPr>
          <a:xfrm>
            <a:off x="3889982" y="1205246"/>
            <a:ext cx="1360889" cy="686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114300" indent="0" algn="ctr">
              <a:buFont typeface="Roboto"/>
              <a:buNone/>
            </a:pPr>
            <a:r>
              <a:rPr lang="en-US" sz="2000" dirty="0">
                <a:latin typeface="Times New Roman" panose="02020603050405020304" pitchFamily="18" charset="0"/>
                <a:cs typeface="Times New Roman" panose="02020603050405020304" pitchFamily="18" charset="0"/>
              </a:rPr>
              <a:t>fMRI</a:t>
            </a:r>
          </a:p>
        </p:txBody>
      </p:sp>
      <p:sp>
        <p:nvSpPr>
          <p:cNvPr id="15" name="Text Placeholder 4">
            <a:extLst>
              <a:ext uri="{FF2B5EF4-FFF2-40B4-BE49-F238E27FC236}">
                <a16:creationId xmlns:a16="http://schemas.microsoft.com/office/drawing/2014/main" id="{A4CB7229-3E36-55B7-DE56-40A56B7ED91E}"/>
              </a:ext>
            </a:extLst>
          </p:cNvPr>
          <p:cNvSpPr txBox="1">
            <a:spLocks/>
          </p:cNvSpPr>
          <p:nvPr/>
        </p:nvSpPr>
        <p:spPr>
          <a:xfrm>
            <a:off x="3889983" y="2814757"/>
            <a:ext cx="1360889" cy="686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114300" indent="0" algn="ctr">
              <a:buFont typeface="Roboto"/>
              <a:buNone/>
            </a:pPr>
            <a:r>
              <a:rPr lang="en-US" sz="2000" dirty="0">
                <a:latin typeface="Times New Roman" panose="02020603050405020304" pitchFamily="18" charset="0"/>
                <a:cs typeface="Times New Roman" panose="02020603050405020304" pitchFamily="18" charset="0"/>
              </a:rPr>
              <a:t>MEG</a:t>
            </a:r>
          </a:p>
        </p:txBody>
      </p:sp>
    </p:spTree>
    <p:extLst>
      <p:ext uri="{BB962C8B-B14F-4D97-AF65-F5344CB8AC3E}">
        <p14:creationId xmlns:p14="http://schemas.microsoft.com/office/powerpoint/2010/main" val="36952439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220D58CF-4E48-6F44-DD2B-02CB28CF9CAB}"/>
              </a:ext>
            </a:extLst>
          </p:cNvPr>
          <p:cNvSpPr/>
          <p:nvPr/>
        </p:nvSpPr>
        <p:spPr>
          <a:xfrm>
            <a:off x="387900" y="1839395"/>
            <a:ext cx="3747469" cy="2872942"/>
          </a:xfrm>
          <a:prstGeom prst="roundRect">
            <a:avLst>
              <a:gd name="adj" fmla="val 72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D50E27-A77E-435E-A32C-2D8C2A6B3AEF}"/>
              </a:ext>
            </a:extLst>
          </p:cNvPr>
          <p:cNvSpPr>
            <a:spLocks noGrp="1"/>
          </p:cNvSpPr>
          <p:nvPr>
            <p:ph type="title"/>
          </p:nvPr>
        </p:nvSpPr>
        <p:spPr/>
        <p:txBody>
          <a:bodyPr/>
          <a:lstStyle/>
          <a:p>
            <a:pPr algn="r"/>
            <a:r>
              <a:rPr lang="fa-IR" dirty="0">
                <a:cs typeface="B Nazanin" panose="00000400000000000000" pitchFamily="2" charset="-78"/>
              </a:rPr>
              <a:t>رگرسیون</a:t>
            </a:r>
            <a:endParaRPr lang="en-US" dirty="0">
              <a:cs typeface="B Nazanin" panose="00000400000000000000" pitchFamily="2" charset="-78"/>
            </a:endParaRPr>
          </a:p>
        </p:txBody>
      </p:sp>
      <p:sp>
        <p:nvSpPr>
          <p:cNvPr id="5" name="Slide Number Placeholder 4">
            <a:extLst>
              <a:ext uri="{FF2B5EF4-FFF2-40B4-BE49-F238E27FC236}">
                <a16:creationId xmlns:a16="http://schemas.microsoft.com/office/drawing/2014/main" id="{AC51B819-70BF-47CF-82DA-935FD4B470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4" name="Picture 3">
            <a:extLst>
              <a:ext uri="{FF2B5EF4-FFF2-40B4-BE49-F238E27FC236}">
                <a16:creationId xmlns:a16="http://schemas.microsoft.com/office/drawing/2014/main" id="{F2137175-49BE-EECF-35C5-B544311C3909}"/>
              </a:ext>
            </a:extLst>
          </p:cNvPr>
          <p:cNvPicPr>
            <a:picLocks noChangeAspect="1"/>
          </p:cNvPicPr>
          <p:nvPr/>
        </p:nvPicPr>
        <p:blipFill>
          <a:blip r:embed="rId3"/>
          <a:stretch>
            <a:fillRect/>
          </a:stretch>
        </p:blipFill>
        <p:spPr>
          <a:xfrm>
            <a:off x="387900" y="1874873"/>
            <a:ext cx="3747469" cy="2810602"/>
          </a:xfrm>
          <a:prstGeom prst="rect">
            <a:avLst/>
          </a:prstGeom>
        </p:spPr>
      </p:pic>
      <p:sp>
        <p:nvSpPr>
          <p:cNvPr id="11" name="Rectangle: Rounded Corners 10">
            <a:extLst>
              <a:ext uri="{FF2B5EF4-FFF2-40B4-BE49-F238E27FC236}">
                <a16:creationId xmlns:a16="http://schemas.microsoft.com/office/drawing/2014/main" id="{86D130D1-F055-EF33-1D53-627BDE55D20A}"/>
              </a:ext>
            </a:extLst>
          </p:cNvPr>
          <p:cNvSpPr/>
          <p:nvPr/>
        </p:nvSpPr>
        <p:spPr>
          <a:xfrm>
            <a:off x="4724194" y="1839395"/>
            <a:ext cx="3747469" cy="2872942"/>
          </a:xfrm>
          <a:prstGeom prst="roundRect">
            <a:avLst>
              <a:gd name="adj" fmla="val 72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Text Placeholder 4">
            <a:extLst>
              <a:ext uri="{FF2B5EF4-FFF2-40B4-BE49-F238E27FC236}">
                <a16:creationId xmlns:a16="http://schemas.microsoft.com/office/drawing/2014/main" id="{759F025C-47D0-B715-1E15-5D7ACB0BE29C}"/>
              </a:ext>
            </a:extLst>
          </p:cNvPr>
          <p:cNvSpPr txBox="1">
            <a:spLocks/>
          </p:cNvSpPr>
          <p:nvPr/>
        </p:nvSpPr>
        <p:spPr>
          <a:xfrm>
            <a:off x="472967" y="1352390"/>
            <a:ext cx="3662402" cy="686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114300" indent="0" algn="ctr">
              <a:buFont typeface="Roboto"/>
              <a:buNone/>
            </a:pPr>
            <a:r>
              <a:rPr lang="en-US" dirty="0">
                <a:latin typeface="Times New Roman" panose="02020603050405020304" pitchFamily="18" charset="0"/>
                <a:cs typeface="Times New Roman" panose="02020603050405020304" pitchFamily="18" charset="0"/>
              </a:rPr>
              <a:t>MEG – Linear Regression Model</a:t>
            </a:r>
          </a:p>
        </p:txBody>
      </p:sp>
      <p:sp>
        <p:nvSpPr>
          <p:cNvPr id="17" name="Text Placeholder 4">
            <a:extLst>
              <a:ext uri="{FF2B5EF4-FFF2-40B4-BE49-F238E27FC236}">
                <a16:creationId xmlns:a16="http://schemas.microsoft.com/office/drawing/2014/main" id="{05F3DF2F-B321-EB38-0ACA-4A1E41327AF9}"/>
              </a:ext>
            </a:extLst>
          </p:cNvPr>
          <p:cNvSpPr txBox="1">
            <a:spLocks/>
          </p:cNvSpPr>
          <p:nvPr/>
        </p:nvSpPr>
        <p:spPr>
          <a:xfrm>
            <a:off x="4723399" y="1333180"/>
            <a:ext cx="3662402" cy="686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114300" indent="0" algn="ctr">
              <a:buFont typeface="Roboto"/>
              <a:buNone/>
            </a:pPr>
            <a:r>
              <a:rPr lang="en-US" dirty="0">
                <a:latin typeface="Times New Roman" panose="02020603050405020304" pitchFamily="18" charset="0"/>
                <a:cs typeface="Times New Roman" panose="02020603050405020304" pitchFamily="18" charset="0"/>
              </a:rPr>
              <a:t>fMRI – SVM</a:t>
            </a:r>
          </a:p>
        </p:txBody>
      </p:sp>
      <p:pic>
        <p:nvPicPr>
          <p:cNvPr id="6" name="Picture 5">
            <a:extLst>
              <a:ext uri="{FF2B5EF4-FFF2-40B4-BE49-F238E27FC236}">
                <a16:creationId xmlns:a16="http://schemas.microsoft.com/office/drawing/2014/main" id="{6AE2A1BB-A9E9-AE03-077F-217207F46653}"/>
              </a:ext>
            </a:extLst>
          </p:cNvPr>
          <p:cNvPicPr>
            <a:picLocks noChangeAspect="1"/>
          </p:cNvPicPr>
          <p:nvPr/>
        </p:nvPicPr>
        <p:blipFill>
          <a:blip r:embed="rId4"/>
          <a:stretch>
            <a:fillRect/>
          </a:stretch>
        </p:blipFill>
        <p:spPr>
          <a:xfrm>
            <a:off x="4748386" y="1874873"/>
            <a:ext cx="3717791" cy="2788344"/>
          </a:xfrm>
          <a:prstGeom prst="rect">
            <a:avLst/>
          </a:prstGeom>
        </p:spPr>
      </p:pic>
    </p:spTree>
    <p:extLst>
      <p:ext uri="{BB962C8B-B14F-4D97-AF65-F5344CB8AC3E}">
        <p14:creationId xmlns:p14="http://schemas.microsoft.com/office/powerpoint/2010/main" val="30381895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1"/>
          <p:cNvSpPr/>
          <p:nvPr/>
        </p:nvSpPr>
        <p:spPr>
          <a:xfrm>
            <a:off x="0" y="0"/>
            <a:ext cx="9161100" cy="2484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1"/>
          <p:cNvSpPr txBox="1">
            <a:spLocks noGrp="1"/>
          </p:cNvSpPr>
          <p:nvPr>
            <p:ph type="title" idx="4294967295"/>
          </p:nvPr>
        </p:nvSpPr>
        <p:spPr>
          <a:xfrm>
            <a:off x="311700" y="875550"/>
            <a:ext cx="8520600" cy="73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a-IR" b="1" dirty="0">
                <a:solidFill>
                  <a:schemeClr val="accent1"/>
                </a:solidFill>
                <a:cs typeface="B Nazanin" panose="00000400000000000000" pitchFamily="2" charset="-78"/>
              </a:rPr>
              <a:t>با تشکر از توجه شما</a:t>
            </a:r>
            <a:endParaRPr b="1" dirty="0">
              <a:solidFill>
                <a:schemeClr val="accent1"/>
              </a:solidFill>
              <a:cs typeface="B Nazanin" panose="00000400000000000000" pitchFamily="2" charset="-78"/>
            </a:endParaRPr>
          </a:p>
        </p:txBody>
      </p:sp>
      <p:sp>
        <p:nvSpPr>
          <p:cNvPr id="2" name="Slide Number Placeholder 1">
            <a:extLst>
              <a:ext uri="{FF2B5EF4-FFF2-40B4-BE49-F238E27FC236}">
                <a16:creationId xmlns:a16="http://schemas.microsoft.com/office/drawing/2014/main" id="{D283A2CA-0A36-4630-945B-0EBE4E0F48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C51B819-70BF-47CF-82DA-935FD4B470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
        <p:nvSpPr>
          <p:cNvPr id="4" name="Text Placeholder 3">
            <a:extLst>
              <a:ext uri="{FF2B5EF4-FFF2-40B4-BE49-F238E27FC236}">
                <a16:creationId xmlns:a16="http://schemas.microsoft.com/office/drawing/2014/main" id="{C5B5C7BF-2864-BD14-2824-CE30ADA70EBF}"/>
              </a:ext>
            </a:extLst>
          </p:cNvPr>
          <p:cNvSpPr>
            <a:spLocks noGrp="1"/>
          </p:cNvSpPr>
          <p:nvPr>
            <p:ph type="body" idx="1"/>
          </p:nvPr>
        </p:nvSpPr>
        <p:spPr/>
        <p:txBody>
          <a:bodyPr/>
          <a:lstStyle/>
          <a:p>
            <a:r>
              <a:rPr lang="en-US" dirty="0"/>
              <a:t>C. C. Facility, "1200 Subjects Data Release," [Online]. Available: </a:t>
            </a:r>
            <a:r>
              <a:rPr lang="en-US" dirty="0">
                <a:hlinkClick r:id="rId3"/>
              </a:rPr>
              <a:t>https://www.humanconnectome.org/study/hcp-young-adult/document/1200-subjects-data-release</a:t>
            </a:r>
            <a:r>
              <a:rPr lang="en-US" dirty="0"/>
              <a:t>.</a:t>
            </a:r>
          </a:p>
          <a:p>
            <a:r>
              <a:rPr lang="en-US" dirty="0"/>
              <a:t>E. </a:t>
            </a:r>
            <a:r>
              <a:rPr lang="en-US" dirty="0" err="1"/>
              <a:t>Volgyi</a:t>
            </a:r>
            <a:r>
              <a:rPr lang="en-US" dirty="0"/>
              <a:t>, "Physical activity, body composition and resting cortical activity in preschool children". </a:t>
            </a:r>
          </a:p>
          <a:p>
            <a:endParaRPr lang="en-US" dirty="0"/>
          </a:p>
        </p:txBody>
      </p:sp>
      <p:sp>
        <p:nvSpPr>
          <p:cNvPr id="12" name="Google Shape;75;p15">
            <a:extLst>
              <a:ext uri="{FF2B5EF4-FFF2-40B4-BE49-F238E27FC236}">
                <a16:creationId xmlns:a16="http://schemas.microsoft.com/office/drawing/2014/main" id="{3FE06674-6DD1-C47D-2E86-437605643F62}"/>
              </a:ext>
            </a:extLst>
          </p:cNvPr>
          <p:cNvSpPr txBox="1">
            <a:spLocks/>
          </p:cNvSpPr>
          <p:nvPr/>
        </p:nvSpPr>
        <p:spPr>
          <a:xfrm>
            <a:off x="387900" y="318325"/>
            <a:ext cx="8368200" cy="686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1pPr>
            <a:lvl2pPr marR="0" lvl="1"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2pPr>
            <a:lvl3pPr marR="0" lvl="2"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3pPr>
            <a:lvl4pPr marR="0" lvl="3"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4pPr>
            <a:lvl5pPr marR="0" lvl="4"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5pPr>
            <a:lvl6pPr marR="0" lvl="5"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6pPr>
            <a:lvl7pPr marR="0" lvl="6"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7pPr>
            <a:lvl8pPr marR="0" lvl="7"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8pPr>
            <a:lvl9pPr marR="0" lvl="8"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9pPr>
          </a:lstStyle>
          <a:p>
            <a:pPr algn="ctr"/>
            <a:r>
              <a:rPr lang="fa-IR" sz="2800">
                <a:latin typeface="Times New Roman" panose="02020603050405020304" pitchFamily="18" charset="0"/>
                <a:cs typeface="B Nazanin" panose="00000400000000000000" pitchFamily="2" charset="-78"/>
              </a:rPr>
              <a:t>مراجع</a:t>
            </a:r>
            <a:endParaRPr lang="fa-IR" sz="4000" dirty="0">
              <a:cs typeface="B Nazanin" panose="00000400000000000000" pitchFamily="2" charset="-78"/>
            </a:endParaRPr>
          </a:p>
        </p:txBody>
      </p:sp>
    </p:spTree>
    <p:extLst>
      <p:ext uri="{BB962C8B-B14F-4D97-AF65-F5344CB8AC3E}">
        <p14:creationId xmlns:p14="http://schemas.microsoft.com/office/powerpoint/2010/main" val="4349446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68"/>
        <p:cNvGrpSpPr/>
        <p:nvPr/>
      </p:nvGrpSpPr>
      <p:grpSpPr>
        <a:xfrm>
          <a:off x="0" y="0"/>
          <a:ext cx="0" cy="0"/>
          <a:chOff x="0" y="0"/>
          <a:chExt cx="0" cy="0"/>
        </a:xfrm>
      </p:grpSpPr>
      <p:sp>
        <p:nvSpPr>
          <p:cNvPr id="70" name="Google Shape;70;p14"/>
          <p:cNvSpPr txBox="1">
            <a:spLocks noGrp="1"/>
          </p:cNvSpPr>
          <p:nvPr>
            <p:ph type="title"/>
          </p:nvPr>
        </p:nvSpPr>
        <p:spPr>
          <a:xfrm>
            <a:off x="4833300" y="1754605"/>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a-IR" dirty="0">
                <a:cs typeface="B Nazanin" panose="00000400000000000000" pitchFamily="2" charset="-78"/>
              </a:rPr>
              <a:t>مروری بر کار‌های انجام شده</a:t>
            </a:r>
            <a:endParaRPr dirty="0">
              <a:cs typeface="B Nazanin" panose="00000400000000000000" pitchFamily="2" charset="-78"/>
            </a:endParaRPr>
          </a:p>
        </p:txBody>
      </p:sp>
      <p:sp>
        <p:nvSpPr>
          <p:cNvPr id="3" name="Google Shape;76;p15">
            <a:extLst>
              <a:ext uri="{FF2B5EF4-FFF2-40B4-BE49-F238E27FC236}">
                <a16:creationId xmlns:a16="http://schemas.microsoft.com/office/drawing/2014/main" id="{3688424C-BB4C-4949-A8BA-A2DEE74D79D2}"/>
              </a:ext>
            </a:extLst>
          </p:cNvPr>
          <p:cNvSpPr txBox="1">
            <a:spLocks/>
          </p:cNvSpPr>
          <p:nvPr/>
        </p:nvSpPr>
        <p:spPr>
          <a:xfrm>
            <a:off x="265500" y="633565"/>
            <a:ext cx="4045200" cy="3876369"/>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114300" indent="0">
              <a:lnSpc>
                <a:spcPct val="150000"/>
              </a:lnSpc>
              <a:buNone/>
            </a:pPr>
            <a:r>
              <a:rPr lang="en-US" sz="1600" dirty="0">
                <a:effectLst/>
                <a:latin typeface="Times New Roman" panose="02020603050405020304" pitchFamily="18" charset="0"/>
                <a:ea typeface="Calibri" panose="020F0502020204030204" pitchFamily="34" charset="0"/>
                <a:cs typeface="B Nazanin" panose="00000400000000000000" pitchFamily="2" charset="-78"/>
              </a:rPr>
              <a:t>EEG (Classification):</a:t>
            </a:r>
          </a:p>
          <a:p>
            <a:pPr>
              <a:lnSpc>
                <a:spcPct val="150000"/>
              </a:lnSpc>
            </a:pPr>
            <a:r>
              <a:rPr lang="en-US" sz="1600" dirty="0">
                <a:latin typeface="Times New Roman" panose="02020603050405020304" pitchFamily="18" charset="0"/>
                <a:ea typeface="Calibri" panose="020F0502020204030204" pitchFamily="34" charset="0"/>
                <a:cs typeface="B Nazanin" panose="00000400000000000000" pitchFamily="2" charset="-78"/>
              </a:rPr>
              <a:t>Symmetric Brain Activity</a:t>
            </a:r>
          </a:p>
          <a:p>
            <a:pPr>
              <a:lnSpc>
                <a:spcPct val="150000"/>
              </a:lnSpc>
            </a:pPr>
            <a:r>
              <a:rPr lang="en-US" sz="1600" dirty="0">
                <a:latin typeface="Times New Roman" panose="02020603050405020304" pitchFamily="18" charset="0"/>
                <a:ea typeface="Calibri" panose="020F0502020204030204" pitchFamily="34" charset="0"/>
                <a:cs typeface="+mj-cs"/>
              </a:rPr>
              <a:t>Intra/inter-hemispheric Coherency</a:t>
            </a:r>
          </a:p>
          <a:p>
            <a:pPr>
              <a:lnSpc>
                <a:spcPct val="150000"/>
              </a:lnSpc>
            </a:pPr>
            <a:r>
              <a:rPr lang="en-US" sz="1600" dirty="0">
                <a:latin typeface="Times New Roman" panose="02020603050405020304" pitchFamily="18" charset="0"/>
                <a:ea typeface="Calibri" panose="020F0502020204030204" pitchFamily="34" charset="0"/>
                <a:cs typeface="+mj-cs"/>
              </a:rPr>
              <a:t>Absolute, Relative Power</a:t>
            </a:r>
          </a:p>
          <a:p>
            <a:pPr>
              <a:lnSpc>
                <a:spcPct val="150000"/>
              </a:lnSpc>
            </a:pPr>
            <a:r>
              <a:rPr lang="en-US" sz="1600" dirty="0">
                <a:latin typeface="Times New Roman" panose="02020603050405020304" pitchFamily="18" charset="0"/>
                <a:ea typeface="Calibri" panose="020F0502020204030204" pitchFamily="34" charset="0"/>
                <a:cs typeface="+mj-cs"/>
              </a:rPr>
              <a:t>Phase Slope Index</a:t>
            </a:r>
          </a:p>
          <a:p>
            <a:pPr marL="114300" indent="0">
              <a:lnSpc>
                <a:spcPct val="150000"/>
              </a:lnSpc>
              <a:buNone/>
            </a:pPr>
            <a:endParaRPr lang="en-US" sz="1600" dirty="0">
              <a:effectLst/>
              <a:latin typeface="Times New Roman" panose="02020603050405020304" pitchFamily="18" charset="0"/>
              <a:ea typeface="Calibri" panose="020F0502020204030204" pitchFamily="34" charset="0"/>
              <a:cs typeface="B Nazanin" panose="00000400000000000000" pitchFamily="2" charset="-78"/>
            </a:endParaRPr>
          </a:p>
          <a:p>
            <a:pPr marL="114300" indent="0">
              <a:lnSpc>
                <a:spcPct val="150000"/>
              </a:lnSpc>
              <a:buNone/>
            </a:pPr>
            <a:r>
              <a:rPr lang="en-US" sz="1600" dirty="0">
                <a:effectLst/>
                <a:latin typeface="Times New Roman" panose="02020603050405020304" pitchFamily="18" charset="0"/>
                <a:ea typeface="Calibri" panose="020F0502020204030204" pitchFamily="34" charset="0"/>
                <a:cs typeface="B Nazanin" panose="00000400000000000000" pitchFamily="2" charset="-78"/>
              </a:rPr>
              <a:t>fMRI (Regression &amp; Classification):</a:t>
            </a:r>
          </a:p>
          <a:p>
            <a:pPr>
              <a:lnSpc>
                <a:spcPct val="150000"/>
              </a:lnSpc>
            </a:pPr>
            <a:r>
              <a:rPr lang="en-US" sz="1600" dirty="0">
                <a:latin typeface="Times New Roman" panose="02020603050405020304" pitchFamily="18" charset="0"/>
                <a:ea typeface="Calibri" panose="020F0502020204030204" pitchFamily="34" charset="0"/>
                <a:cs typeface="B Nazanin" panose="00000400000000000000" pitchFamily="2" charset="-78"/>
              </a:rPr>
              <a:t>FC-based Analysis</a:t>
            </a:r>
          </a:p>
          <a:p>
            <a:pPr>
              <a:lnSpc>
                <a:spcPct val="150000"/>
              </a:lnSpc>
            </a:pPr>
            <a:r>
              <a:rPr lang="en-US" sz="1600" dirty="0">
                <a:latin typeface="Times New Roman" panose="02020603050405020304" pitchFamily="18" charset="0"/>
                <a:ea typeface="Calibri" panose="020F0502020204030204" pitchFamily="34" charset="0"/>
                <a:cs typeface="B Nazanin" panose="00000400000000000000" pitchFamily="2" charset="-78"/>
              </a:rPr>
              <a:t>GCN</a:t>
            </a:r>
            <a:endParaRPr lang="fa-IR" sz="1600" dirty="0">
              <a:latin typeface="Times New Roman" panose="02020603050405020304" pitchFamily="18" charset="0"/>
              <a:ea typeface="Calibri" panose="020F0502020204030204" pitchFamily="34" charset="0"/>
              <a:cs typeface="B Nazanin" panose="00000400000000000000" pitchFamily="2" charset="-78"/>
            </a:endParaRPr>
          </a:p>
          <a:p>
            <a:pPr marL="114300" indent="0">
              <a:lnSpc>
                <a:spcPct val="150000"/>
              </a:lnSpc>
              <a:buNone/>
            </a:pPr>
            <a:endParaRPr lang="en-US" sz="1600" dirty="0">
              <a:effectLst/>
              <a:latin typeface="Times New Roman" panose="02020603050405020304" pitchFamily="18" charset="0"/>
              <a:ea typeface="Calibri" panose="020F0502020204030204" pitchFamily="34" charset="0"/>
              <a:cs typeface="B Nazanin" panose="00000400000000000000" pitchFamily="2" charset="-78"/>
            </a:endParaRPr>
          </a:p>
          <a:p>
            <a:pPr>
              <a:lnSpc>
                <a:spcPct val="150000"/>
              </a:lnSpc>
            </a:pPr>
            <a:endParaRPr lang="en-US" sz="1600" dirty="0">
              <a:effectLst/>
              <a:latin typeface="Times New Roman" panose="02020603050405020304" pitchFamily="18" charset="0"/>
              <a:ea typeface="Calibri" panose="020F0502020204030204" pitchFamily="34" charset="0"/>
              <a:cs typeface="B Nazanin" panose="00000400000000000000" pitchFamily="2" charset="-78"/>
            </a:endParaRPr>
          </a:p>
        </p:txBody>
      </p:sp>
      <p:sp>
        <p:nvSpPr>
          <p:cNvPr id="2" name="Slide Number Placeholder 1">
            <a:extLst>
              <a:ext uri="{FF2B5EF4-FFF2-40B4-BE49-F238E27FC236}">
                <a16:creationId xmlns:a16="http://schemas.microsoft.com/office/drawing/2014/main" id="{845E8905-4792-4E98-AD38-211E56FCD3D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Tree>
    <p:extLst>
      <p:ext uri="{BB962C8B-B14F-4D97-AF65-F5344CB8AC3E}">
        <p14:creationId xmlns:p14="http://schemas.microsoft.com/office/powerpoint/2010/main" val="93159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70" name="Google Shape;70;p14"/>
          <p:cNvSpPr txBox="1">
            <a:spLocks noGrp="1"/>
          </p:cNvSpPr>
          <p:nvPr>
            <p:ph type="title"/>
          </p:nvPr>
        </p:nvSpPr>
        <p:spPr>
          <a:xfrm>
            <a:off x="4833300" y="1754605"/>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a-IR" dirty="0">
                <a:cs typeface="B Nazanin" panose="00000400000000000000" pitchFamily="2" charset="-78"/>
              </a:rPr>
              <a:t>مقدمه</a:t>
            </a:r>
            <a:endParaRPr dirty="0">
              <a:cs typeface="B Nazanin" panose="00000400000000000000" pitchFamily="2" charset="-78"/>
            </a:endParaRPr>
          </a:p>
        </p:txBody>
      </p:sp>
      <mc:AlternateContent xmlns:mc="http://schemas.openxmlformats.org/markup-compatibility/2006" xmlns:a14="http://schemas.microsoft.com/office/drawing/2010/main">
        <mc:Choice Requires="a14">
          <p:sp>
            <p:nvSpPr>
              <p:cNvPr id="3" name="Google Shape;70;p14">
                <a:extLst>
                  <a:ext uri="{FF2B5EF4-FFF2-40B4-BE49-F238E27FC236}">
                    <a16:creationId xmlns:a16="http://schemas.microsoft.com/office/drawing/2014/main" id="{54AF17C9-C7DD-41A9-9B86-BBDA2DD0C5C5}"/>
                  </a:ext>
                </a:extLst>
              </p:cNvPr>
              <p:cNvSpPr txBox="1">
                <a:spLocks/>
              </p:cNvSpPr>
              <p:nvPr/>
            </p:nvSpPr>
            <p:spPr>
              <a:xfrm>
                <a:off x="127097" y="2621704"/>
                <a:ext cx="4183604" cy="21303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800"/>
                  <a:buFont typeface="Roboto Slab"/>
                  <a:buNone/>
                  <a:defRPr sz="3800" b="0" i="0" u="none" strike="noStrike" cap="none">
                    <a:solidFill>
                      <a:schemeClr val="dk1"/>
                    </a:solidFill>
                    <a:latin typeface="Roboto Slab"/>
                    <a:ea typeface="Roboto Slab"/>
                    <a:cs typeface="Roboto Slab"/>
                    <a:sym typeface="Roboto Slab"/>
                  </a:defRPr>
                </a:lvl1pPr>
                <a:lvl2pPr marR="0" lvl="1" algn="ctr" rtl="0">
                  <a:lnSpc>
                    <a:spcPct val="100000"/>
                  </a:lnSpc>
                  <a:spcBef>
                    <a:spcPts val="0"/>
                  </a:spcBef>
                  <a:spcAft>
                    <a:spcPts val="0"/>
                  </a:spcAft>
                  <a:buClr>
                    <a:schemeClr val="dk1"/>
                  </a:buClr>
                  <a:buSzPts val="3800"/>
                  <a:buFont typeface="Roboto Slab"/>
                  <a:buNone/>
                  <a:defRPr sz="3800" b="0" i="0" u="none" strike="noStrike" cap="none">
                    <a:solidFill>
                      <a:schemeClr val="dk1"/>
                    </a:solidFill>
                    <a:latin typeface="Roboto Slab"/>
                    <a:ea typeface="Roboto Slab"/>
                    <a:cs typeface="Roboto Slab"/>
                    <a:sym typeface="Roboto Slab"/>
                  </a:defRPr>
                </a:lvl2pPr>
                <a:lvl3pPr marR="0" lvl="2" algn="ctr" rtl="0">
                  <a:lnSpc>
                    <a:spcPct val="100000"/>
                  </a:lnSpc>
                  <a:spcBef>
                    <a:spcPts val="0"/>
                  </a:spcBef>
                  <a:spcAft>
                    <a:spcPts val="0"/>
                  </a:spcAft>
                  <a:buClr>
                    <a:schemeClr val="dk1"/>
                  </a:buClr>
                  <a:buSzPts val="3800"/>
                  <a:buFont typeface="Roboto Slab"/>
                  <a:buNone/>
                  <a:defRPr sz="3800" b="0" i="0" u="none" strike="noStrike" cap="none">
                    <a:solidFill>
                      <a:schemeClr val="dk1"/>
                    </a:solidFill>
                    <a:latin typeface="Roboto Slab"/>
                    <a:ea typeface="Roboto Slab"/>
                    <a:cs typeface="Roboto Slab"/>
                    <a:sym typeface="Roboto Slab"/>
                  </a:defRPr>
                </a:lvl3pPr>
                <a:lvl4pPr marR="0" lvl="3" algn="ctr" rtl="0">
                  <a:lnSpc>
                    <a:spcPct val="100000"/>
                  </a:lnSpc>
                  <a:spcBef>
                    <a:spcPts val="0"/>
                  </a:spcBef>
                  <a:spcAft>
                    <a:spcPts val="0"/>
                  </a:spcAft>
                  <a:buClr>
                    <a:schemeClr val="dk1"/>
                  </a:buClr>
                  <a:buSzPts val="3800"/>
                  <a:buFont typeface="Roboto Slab"/>
                  <a:buNone/>
                  <a:defRPr sz="3800" b="0" i="0" u="none" strike="noStrike" cap="none">
                    <a:solidFill>
                      <a:schemeClr val="dk1"/>
                    </a:solidFill>
                    <a:latin typeface="Roboto Slab"/>
                    <a:ea typeface="Roboto Slab"/>
                    <a:cs typeface="Roboto Slab"/>
                    <a:sym typeface="Roboto Slab"/>
                  </a:defRPr>
                </a:lvl4pPr>
                <a:lvl5pPr marR="0" lvl="4" algn="ctr" rtl="0">
                  <a:lnSpc>
                    <a:spcPct val="100000"/>
                  </a:lnSpc>
                  <a:spcBef>
                    <a:spcPts val="0"/>
                  </a:spcBef>
                  <a:spcAft>
                    <a:spcPts val="0"/>
                  </a:spcAft>
                  <a:buClr>
                    <a:schemeClr val="dk1"/>
                  </a:buClr>
                  <a:buSzPts val="3800"/>
                  <a:buFont typeface="Roboto Slab"/>
                  <a:buNone/>
                  <a:defRPr sz="3800" b="0" i="0" u="none" strike="noStrike" cap="none">
                    <a:solidFill>
                      <a:schemeClr val="dk1"/>
                    </a:solidFill>
                    <a:latin typeface="Roboto Slab"/>
                    <a:ea typeface="Roboto Slab"/>
                    <a:cs typeface="Roboto Slab"/>
                    <a:sym typeface="Roboto Slab"/>
                  </a:defRPr>
                </a:lvl5pPr>
                <a:lvl6pPr marR="0" lvl="5" algn="ctr" rtl="0">
                  <a:lnSpc>
                    <a:spcPct val="100000"/>
                  </a:lnSpc>
                  <a:spcBef>
                    <a:spcPts val="0"/>
                  </a:spcBef>
                  <a:spcAft>
                    <a:spcPts val="0"/>
                  </a:spcAft>
                  <a:buClr>
                    <a:schemeClr val="dk1"/>
                  </a:buClr>
                  <a:buSzPts val="3800"/>
                  <a:buFont typeface="Roboto Slab"/>
                  <a:buNone/>
                  <a:defRPr sz="3800" b="0" i="0" u="none" strike="noStrike" cap="none">
                    <a:solidFill>
                      <a:schemeClr val="dk1"/>
                    </a:solidFill>
                    <a:latin typeface="Roboto Slab"/>
                    <a:ea typeface="Roboto Slab"/>
                    <a:cs typeface="Roboto Slab"/>
                    <a:sym typeface="Roboto Slab"/>
                  </a:defRPr>
                </a:lvl6pPr>
                <a:lvl7pPr marR="0" lvl="6" algn="ctr" rtl="0">
                  <a:lnSpc>
                    <a:spcPct val="100000"/>
                  </a:lnSpc>
                  <a:spcBef>
                    <a:spcPts val="0"/>
                  </a:spcBef>
                  <a:spcAft>
                    <a:spcPts val="0"/>
                  </a:spcAft>
                  <a:buClr>
                    <a:schemeClr val="dk1"/>
                  </a:buClr>
                  <a:buSzPts val="3800"/>
                  <a:buFont typeface="Roboto Slab"/>
                  <a:buNone/>
                  <a:defRPr sz="3800" b="0" i="0" u="none" strike="noStrike" cap="none">
                    <a:solidFill>
                      <a:schemeClr val="dk1"/>
                    </a:solidFill>
                    <a:latin typeface="Roboto Slab"/>
                    <a:ea typeface="Roboto Slab"/>
                    <a:cs typeface="Roboto Slab"/>
                    <a:sym typeface="Roboto Slab"/>
                  </a:defRPr>
                </a:lvl7pPr>
                <a:lvl8pPr marR="0" lvl="7" algn="ctr" rtl="0">
                  <a:lnSpc>
                    <a:spcPct val="100000"/>
                  </a:lnSpc>
                  <a:spcBef>
                    <a:spcPts val="0"/>
                  </a:spcBef>
                  <a:spcAft>
                    <a:spcPts val="0"/>
                  </a:spcAft>
                  <a:buClr>
                    <a:schemeClr val="dk1"/>
                  </a:buClr>
                  <a:buSzPts val="3800"/>
                  <a:buFont typeface="Roboto Slab"/>
                  <a:buNone/>
                  <a:defRPr sz="3800" b="0" i="0" u="none" strike="noStrike" cap="none">
                    <a:solidFill>
                      <a:schemeClr val="dk1"/>
                    </a:solidFill>
                    <a:latin typeface="Roboto Slab"/>
                    <a:ea typeface="Roboto Slab"/>
                    <a:cs typeface="Roboto Slab"/>
                    <a:sym typeface="Roboto Slab"/>
                  </a:defRPr>
                </a:lvl8pPr>
                <a:lvl9pPr marR="0" lvl="8" algn="ctr" rtl="0">
                  <a:lnSpc>
                    <a:spcPct val="100000"/>
                  </a:lnSpc>
                  <a:spcBef>
                    <a:spcPts val="0"/>
                  </a:spcBef>
                  <a:spcAft>
                    <a:spcPts val="0"/>
                  </a:spcAft>
                  <a:buClr>
                    <a:schemeClr val="dk1"/>
                  </a:buClr>
                  <a:buSzPts val="3800"/>
                  <a:buFont typeface="Roboto Slab"/>
                  <a:buNone/>
                  <a:defRPr sz="3800" b="0" i="0" u="none" strike="noStrike" cap="none">
                    <a:solidFill>
                      <a:schemeClr val="dk1"/>
                    </a:solidFill>
                    <a:latin typeface="Roboto Slab"/>
                    <a:ea typeface="Roboto Slab"/>
                    <a:cs typeface="Roboto Slab"/>
                    <a:sym typeface="Roboto Slab"/>
                  </a:defRPr>
                </a:lvl9pPr>
              </a:lstStyle>
              <a:p>
                <a:r>
                  <a:rPr lang="en-US" sz="1800" dirty="0">
                    <a:latin typeface="Times New Roman" panose="02020603050405020304" pitchFamily="18" charset="0"/>
                    <a:cs typeface="Times New Roman" panose="02020603050405020304" pitchFamily="18" charset="0"/>
                  </a:rPr>
                  <a:t>Intelligence Quotient </a:t>
                </a:r>
                <a:r>
                  <a:rPr lang="en-US" sz="2000" dirty="0">
                    <a:latin typeface="Times New Roman" panose="02020603050405020304" pitchFamily="18" charset="0"/>
                    <a:cs typeface="Times New Roman" panose="02020603050405020304" pitchFamily="18" charset="0"/>
                  </a:rPr>
                  <a:t>= </a:t>
                </a:r>
                <a14:m>
                  <m:oMath xmlns:m="http://schemas.openxmlformats.org/officeDocument/2006/math">
                    <m:f>
                      <m:fPr>
                        <m:ctrlPr>
                          <a:rPr lang="en-US" sz="2000" i="1" smtClean="0">
                            <a:latin typeface="Cambria Math" panose="02040503050406030204" pitchFamily="18" charset="0"/>
                            <a:cs typeface="B Nazanin" panose="00000400000000000000" pitchFamily="2" charset="-78"/>
                          </a:rPr>
                        </m:ctrlPr>
                      </m:fPr>
                      <m:num>
                        <m:r>
                          <a:rPr lang="en-US" sz="2000" b="0" i="1" smtClean="0">
                            <a:latin typeface="Cambria Math" panose="02040503050406030204" pitchFamily="18" charset="0"/>
                            <a:cs typeface="B Nazanin" panose="00000400000000000000" pitchFamily="2" charset="-78"/>
                          </a:rPr>
                          <m:t>𝑀𝑒𝑛𝑡𝑎𝑙</m:t>
                        </m:r>
                        <m:r>
                          <a:rPr lang="en-US" sz="2000" b="0" i="1" smtClean="0">
                            <a:latin typeface="Cambria Math" panose="02040503050406030204" pitchFamily="18" charset="0"/>
                            <a:cs typeface="B Nazanin" panose="00000400000000000000" pitchFamily="2" charset="-78"/>
                          </a:rPr>
                          <m:t> </m:t>
                        </m:r>
                        <m:r>
                          <a:rPr lang="en-US" sz="2000" b="0" i="1" smtClean="0">
                            <a:latin typeface="Cambria Math" panose="02040503050406030204" pitchFamily="18" charset="0"/>
                            <a:cs typeface="B Nazanin" panose="00000400000000000000" pitchFamily="2" charset="-78"/>
                          </a:rPr>
                          <m:t>𝐴𝑔𝑒</m:t>
                        </m:r>
                      </m:num>
                      <m:den>
                        <m:r>
                          <a:rPr lang="en-US" sz="2000" b="0" i="1" smtClean="0">
                            <a:latin typeface="Cambria Math" panose="02040503050406030204" pitchFamily="18" charset="0"/>
                            <a:cs typeface="B Nazanin" panose="00000400000000000000" pitchFamily="2" charset="-78"/>
                          </a:rPr>
                          <m:t>𝐶</m:t>
                        </m:r>
                        <m:r>
                          <a:rPr lang="en-US" sz="2000" b="0" i="1" smtClean="0">
                            <a:latin typeface="Cambria Math" panose="02040503050406030204" pitchFamily="18" charset="0"/>
                            <a:cs typeface="B Nazanin" panose="00000400000000000000" pitchFamily="2" charset="-78"/>
                          </a:rPr>
                          <m:t>h</m:t>
                        </m:r>
                        <m:r>
                          <a:rPr lang="en-US" sz="2000" b="0" i="1" smtClean="0">
                            <a:latin typeface="Cambria Math" panose="02040503050406030204" pitchFamily="18" charset="0"/>
                            <a:cs typeface="B Nazanin" panose="00000400000000000000" pitchFamily="2" charset="-78"/>
                          </a:rPr>
                          <m:t>𝑟𝑜𝑛𝑖𝑐𝑎𝑙</m:t>
                        </m:r>
                        <m:r>
                          <a:rPr lang="en-US" sz="2000" b="0" i="1" smtClean="0">
                            <a:latin typeface="Cambria Math" panose="02040503050406030204" pitchFamily="18" charset="0"/>
                            <a:cs typeface="B Nazanin" panose="00000400000000000000" pitchFamily="2" charset="-78"/>
                          </a:rPr>
                          <m:t> </m:t>
                        </m:r>
                        <m:r>
                          <a:rPr lang="en-US" sz="2000" b="0" i="1" smtClean="0">
                            <a:latin typeface="Cambria Math" panose="02040503050406030204" pitchFamily="18" charset="0"/>
                            <a:cs typeface="B Nazanin" panose="00000400000000000000" pitchFamily="2" charset="-78"/>
                          </a:rPr>
                          <m:t>𝐴𝑔𝑒</m:t>
                        </m:r>
                      </m:den>
                    </m:f>
                  </m:oMath>
                </a14:m>
                <a:endParaRPr lang="en-US" sz="2000" dirty="0">
                  <a:latin typeface="Times New Roman" panose="02020603050405020304" pitchFamily="18" charset="0"/>
                  <a:cs typeface="Times New Roman" panose="02020603050405020304" pitchFamily="18" charset="0"/>
                </a:endParaRPr>
              </a:p>
            </p:txBody>
          </p:sp>
        </mc:Choice>
        <mc:Fallback xmlns="">
          <p:sp>
            <p:nvSpPr>
              <p:cNvPr id="3" name="Google Shape;70;p14">
                <a:extLst>
                  <a:ext uri="{FF2B5EF4-FFF2-40B4-BE49-F238E27FC236}">
                    <a16:creationId xmlns:a16="http://schemas.microsoft.com/office/drawing/2014/main" id="{54AF17C9-C7DD-41A9-9B86-BBDA2DD0C5C5}"/>
                  </a:ext>
                </a:extLst>
              </p:cNvPr>
              <p:cNvSpPr txBox="1">
                <a:spLocks noRot="1" noChangeAspect="1" noMove="1" noResize="1" noEditPoints="1" noAdjustHandles="1" noChangeArrowheads="1" noChangeShapeType="1" noTextEdit="1"/>
              </p:cNvSpPr>
              <p:nvPr/>
            </p:nvSpPr>
            <p:spPr>
              <a:xfrm>
                <a:off x="127097" y="2621704"/>
                <a:ext cx="4183604" cy="2130308"/>
              </a:xfrm>
              <a:prstGeom prst="rect">
                <a:avLst/>
              </a:prstGeom>
              <a:blipFill>
                <a:blip r:embed="rId3"/>
                <a:stretch>
                  <a:fillRect/>
                </a:stretch>
              </a:blipFill>
              <a:ln>
                <a:no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4964EE8C-926C-4E5A-8C92-B899919847AE}"/>
              </a:ext>
            </a:extLst>
          </p:cNvPr>
          <p:cNvPicPr>
            <a:picLocks noChangeAspect="1"/>
          </p:cNvPicPr>
          <p:nvPr/>
        </p:nvPicPr>
        <p:blipFill>
          <a:blip r:embed="rId4"/>
          <a:stretch>
            <a:fillRect/>
          </a:stretch>
        </p:blipFill>
        <p:spPr>
          <a:xfrm>
            <a:off x="799673" y="391488"/>
            <a:ext cx="2838451" cy="2726233"/>
          </a:xfrm>
          <a:prstGeom prst="rect">
            <a:avLst/>
          </a:prstGeom>
        </p:spPr>
      </p:pic>
      <p:sp>
        <p:nvSpPr>
          <p:cNvPr id="2" name="Slide Number Placeholder 1">
            <a:extLst>
              <a:ext uri="{FF2B5EF4-FFF2-40B4-BE49-F238E27FC236}">
                <a16:creationId xmlns:a16="http://schemas.microsoft.com/office/drawing/2014/main" id="{52C8DB94-94F3-48AF-B61E-B82C5DCA69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50E27-A77E-435E-A32C-2D8C2A6B3AEF}"/>
              </a:ext>
            </a:extLst>
          </p:cNvPr>
          <p:cNvSpPr>
            <a:spLocks noGrp="1"/>
          </p:cNvSpPr>
          <p:nvPr>
            <p:ph type="title"/>
          </p:nvPr>
        </p:nvSpPr>
        <p:spPr/>
        <p:txBody>
          <a:bodyPr/>
          <a:lstStyle/>
          <a:p>
            <a:pPr algn="r"/>
            <a:r>
              <a:rPr lang="fa-IR" dirty="0">
                <a:cs typeface="B Nazanin" panose="00000400000000000000" pitchFamily="2" charset="-78"/>
              </a:rPr>
              <a:t>نحوه ارزیابی ضریب هوشی</a:t>
            </a:r>
            <a:endParaRPr lang="en-US" dirty="0">
              <a:cs typeface="B Nazanin" panose="00000400000000000000" pitchFamily="2" charset="-78"/>
            </a:endParaRPr>
          </a:p>
        </p:txBody>
      </p:sp>
      <p:sp>
        <p:nvSpPr>
          <p:cNvPr id="3" name="Text Placeholder 2">
            <a:extLst>
              <a:ext uri="{FF2B5EF4-FFF2-40B4-BE49-F238E27FC236}">
                <a16:creationId xmlns:a16="http://schemas.microsoft.com/office/drawing/2014/main" id="{AA8791B9-3BBC-4020-BDF4-20837AFB81B8}"/>
              </a:ext>
            </a:extLst>
          </p:cNvPr>
          <p:cNvSpPr>
            <a:spLocks noGrp="1"/>
          </p:cNvSpPr>
          <p:nvPr>
            <p:ph type="body" idx="1"/>
          </p:nvPr>
        </p:nvSpPr>
        <p:spPr>
          <a:xfrm>
            <a:off x="3043451" y="1475350"/>
            <a:ext cx="5712649" cy="3078900"/>
          </a:xfrm>
        </p:spPr>
        <p:txBody>
          <a:bodyPr/>
          <a:lstStyle/>
          <a:p>
            <a:pPr algn="r" rtl="1"/>
            <a:r>
              <a:rPr lang="fa-IR" dirty="0">
                <a:cs typeface="B Nazanin" panose="00000400000000000000" pitchFamily="2" charset="-78"/>
              </a:rPr>
              <a:t>ادراک کلامی (طراحی مکعب‌ها)</a:t>
            </a:r>
          </a:p>
          <a:p>
            <a:pPr algn="r" rtl="1"/>
            <a:r>
              <a:rPr lang="fa-IR" dirty="0">
                <a:cs typeface="B Nazanin" panose="00000400000000000000" pitchFamily="2" charset="-78"/>
              </a:rPr>
              <a:t>شباهت‌ها (کلامی)</a:t>
            </a:r>
          </a:p>
          <a:p>
            <a:pPr algn="r" rtl="1"/>
            <a:r>
              <a:rPr lang="fa-IR" dirty="0">
                <a:cs typeface="B Nazanin" panose="00000400000000000000" pitchFamily="2" charset="-78"/>
              </a:rPr>
              <a:t>فراخنای ارقام (میزان حفظ ارقام در ذهن)</a:t>
            </a:r>
          </a:p>
          <a:p>
            <a:pPr algn="r" rtl="1"/>
            <a:r>
              <a:rPr lang="fa-IR" dirty="0">
                <a:cs typeface="B Nazanin" panose="00000400000000000000" pitchFamily="2" charset="-78"/>
              </a:rPr>
              <a:t>مفاهیم تصویری (بیشترین شباهت تصویری، دسته‌بندی)</a:t>
            </a:r>
          </a:p>
          <a:p>
            <a:pPr algn="r" rtl="1"/>
            <a:r>
              <a:rPr lang="fa-IR" dirty="0">
                <a:cs typeface="B Nazanin" panose="00000400000000000000" pitchFamily="2" charset="-78"/>
              </a:rPr>
              <a:t>رمز نویسی (سنجش سرعت عمل)</a:t>
            </a:r>
          </a:p>
          <a:p>
            <a:pPr algn="r" rtl="1"/>
            <a:r>
              <a:rPr lang="fa-IR" dirty="0">
                <a:cs typeface="B Nazanin" panose="00000400000000000000" pitchFamily="2" charset="-78"/>
              </a:rPr>
              <a:t>واژگان (چتر چیه؟ قرن یعنی چی؟ سنجش درک فرد)</a:t>
            </a:r>
          </a:p>
          <a:p>
            <a:pPr algn="r" rtl="1"/>
            <a:r>
              <a:rPr lang="fa-IR" dirty="0">
                <a:cs typeface="B Nazanin" panose="00000400000000000000" pitchFamily="2" charset="-78"/>
              </a:rPr>
              <a:t>توالی عدد و حروف (شفاهی)</a:t>
            </a:r>
          </a:p>
          <a:p>
            <a:pPr algn="r" rtl="1"/>
            <a:r>
              <a:rPr lang="fa-IR" dirty="0">
                <a:cs typeface="B Nazanin" panose="00000400000000000000" pitchFamily="2" charset="-78"/>
              </a:rPr>
              <a:t>استدلال تصویری (پر کردن جای خالی با استفاده از منطق)</a:t>
            </a:r>
          </a:p>
        </p:txBody>
      </p:sp>
      <p:pic>
        <p:nvPicPr>
          <p:cNvPr id="7" name="Picture 6">
            <a:extLst>
              <a:ext uri="{FF2B5EF4-FFF2-40B4-BE49-F238E27FC236}">
                <a16:creationId xmlns:a16="http://schemas.microsoft.com/office/drawing/2014/main" id="{67804CB3-4610-46DB-873D-E2A74966F16B}"/>
              </a:ext>
            </a:extLst>
          </p:cNvPr>
          <p:cNvPicPr>
            <a:picLocks noChangeAspect="1"/>
          </p:cNvPicPr>
          <p:nvPr/>
        </p:nvPicPr>
        <p:blipFill>
          <a:blip r:embed="rId3"/>
          <a:stretch>
            <a:fillRect/>
          </a:stretch>
        </p:blipFill>
        <p:spPr>
          <a:xfrm>
            <a:off x="0" y="1196578"/>
            <a:ext cx="4965700" cy="1493590"/>
          </a:xfrm>
          <a:prstGeom prst="rect">
            <a:avLst/>
          </a:prstGeom>
        </p:spPr>
      </p:pic>
      <p:sp>
        <p:nvSpPr>
          <p:cNvPr id="4" name="Slide Number Placeholder 3">
            <a:extLst>
              <a:ext uri="{FF2B5EF4-FFF2-40B4-BE49-F238E27FC236}">
                <a16:creationId xmlns:a16="http://schemas.microsoft.com/office/drawing/2014/main" id="{68D15271-D5FF-4DE8-9E78-84EBED8195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534879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50E27-A77E-435E-A32C-2D8C2A6B3AEF}"/>
              </a:ext>
            </a:extLst>
          </p:cNvPr>
          <p:cNvSpPr>
            <a:spLocks noGrp="1"/>
          </p:cNvSpPr>
          <p:nvPr>
            <p:ph type="title"/>
          </p:nvPr>
        </p:nvSpPr>
        <p:spPr/>
        <p:txBody>
          <a:bodyPr/>
          <a:lstStyle/>
          <a:p>
            <a:pPr algn="r"/>
            <a:r>
              <a:rPr lang="fa-IR" dirty="0">
                <a:cs typeface="B Nazanin" panose="00000400000000000000" pitchFamily="2" charset="-78"/>
              </a:rPr>
              <a:t>نحوه ارزیابی ضریب هوشی</a:t>
            </a:r>
            <a:endParaRPr lang="en-US" dirty="0">
              <a:cs typeface="B Nazanin" panose="00000400000000000000" pitchFamily="2" charset="-78"/>
            </a:endParaRPr>
          </a:p>
        </p:txBody>
      </p:sp>
      <p:sp>
        <p:nvSpPr>
          <p:cNvPr id="3" name="Text Placeholder 2">
            <a:extLst>
              <a:ext uri="{FF2B5EF4-FFF2-40B4-BE49-F238E27FC236}">
                <a16:creationId xmlns:a16="http://schemas.microsoft.com/office/drawing/2014/main" id="{AA8791B9-3BBC-4020-BDF4-20837AFB81B8}"/>
              </a:ext>
            </a:extLst>
          </p:cNvPr>
          <p:cNvSpPr>
            <a:spLocks noGrp="1"/>
          </p:cNvSpPr>
          <p:nvPr>
            <p:ph type="body" idx="1"/>
          </p:nvPr>
        </p:nvSpPr>
        <p:spPr>
          <a:xfrm>
            <a:off x="3643952" y="1489824"/>
            <a:ext cx="5112148" cy="3078900"/>
          </a:xfrm>
        </p:spPr>
        <p:txBody>
          <a:bodyPr/>
          <a:lstStyle/>
          <a:p>
            <a:pPr algn="r" rtl="1"/>
            <a:r>
              <a:rPr lang="fa-IR" dirty="0">
                <a:cs typeface="B Nazanin" panose="00000400000000000000" pitchFamily="2" charset="-78"/>
              </a:rPr>
              <a:t>درک مطلب (شفاهی، چرا مردم باید سبزی بخورند؟)</a:t>
            </a:r>
          </a:p>
          <a:p>
            <a:pPr algn="r" rtl="1"/>
            <a:r>
              <a:rPr lang="fa-IR" dirty="0">
                <a:cs typeface="B Nazanin" panose="00000400000000000000" pitchFamily="2" charset="-78"/>
              </a:rPr>
              <a:t>نماد یابی (پیدا کردن شکل در درسته‌ای بزرگ‌تر)</a:t>
            </a:r>
          </a:p>
          <a:p>
            <a:pPr algn="r" rtl="1"/>
            <a:r>
              <a:rPr lang="fa-IR" dirty="0">
                <a:cs typeface="B Nazanin" panose="00000400000000000000" pitchFamily="2" charset="-78"/>
              </a:rPr>
              <a:t>تکمیل تصاویر (جزئی از یک تصویر کشیده نشده است. در حالت سخت یک گاوی که یکی از سم‌ها درست کشیده نشده است.)</a:t>
            </a:r>
          </a:p>
          <a:p>
            <a:pPr algn="r" rtl="1"/>
            <a:r>
              <a:rPr lang="fa-IR" dirty="0">
                <a:cs typeface="B Nazanin" panose="00000400000000000000" pitchFamily="2" charset="-78"/>
              </a:rPr>
              <a:t>خط زنی (خط کشیدن روی حیوانات در 45 ثانیه، تقسیم بندی ناحیه به 4 ربع و سنجش میزان توجه فرد)</a:t>
            </a:r>
          </a:p>
          <a:p>
            <a:pPr algn="r" rtl="1"/>
            <a:r>
              <a:rPr lang="fa-IR" dirty="0">
                <a:cs typeface="B Nazanin" panose="00000400000000000000" pitchFamily="2" charset="-78"/>
              </a:rPr>
              <a:t>اطلاعات عمومی (چند تا گوش داری؟ لایه اوزون یعنی چی؟)</a:t>
            </a:r>
          </a:p>
          <a:p>
            <a:pPr algn="r" rtl="1"/>
            <a:r>
              <a:rPr lang="fa-IR" dirty="0">
                <a:cs typeface="B Nazanin" panose="00000400000000000000" pitchFamily="2" charset="-78"/>
              </a:rPr>
              <a:t>حساب (ریاضی)</a:t>
            </a:r>
          </a:p>
          <a:p>
            <a:pPr algn="r" rtl="1"/>
            <a:r>
              <a:rPr lang="fa-IR" dirty="0">
                <a:cs typeface="B Nazanin" panose="00000400000000000000" pitchFamily="2" charset="-78"/>
              </a:rPr>
              <a:t>استدلال کلامی (جواب سوالاتی مانند چیستان)</a:t>
            </a:r>
          </a:p>
        </p:txBody>
      </p:sp>
      <p:pic>
        <p:nvPicPr>
          <p:cNvPr id="6" name="Picture 5">
            <a:extLst>
              <a:ext uri="{FF2B5EF4-FFF2-40B4-BE49-F238E27FC236}">
                <a16:creationId xmlns:a16="http://schemas.microsoft.com/office/drawing/2014/main" id="{932F2925-E0A4-4CA4-86F7-B221784DAAD3}"/>
              </a:ext>
            </a:extLst>
          </p:cNvPr>
          <p:cNvPicPr>
            <a:picLocks noChangeAspect="1"/>
          </p:cNvPicPr>
          <p:nvPr/>
        </p:nvPicPr>
        <p:blipFill rotWithShape="1">
          <a:blip r:embed="rId3"/>
          <a:srcRect r="7666"/>
          <a:stretch/>
        </p:blipFill>
        <p:spPr>
          <a:xfrm>
            <a:off x="387900" y="1552809"/>
            <a:ext cx="2928506" cy="3132666"/>
          </a:xfrm>
          <a:prstGeom prst="rect">
            <a:avLst/>
          </a:prstGeom>
        </p:spPr>
      </p:pic>
      <p:sp>
        <p:nvSpPr>
          <p:cNvPr id="4" name="Slide Number Placeholder 3">
            <a:extLst>
              <a:ext uri="{FF2B5EF4-FFF2-40B4-BE49-F238E27FC236}">
                <a16:creationId xmlns:a16="http://schemas.microsoft.com/office/drawing/2014/main" id="{A31EDAFA-F41B-4924-84DA-E9CC2E32A3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307261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118D4-C47A-4D96-9100-E739C6ADB463}"/>
              </a:ext>
            </a:extLst>
          </p:cNvPr>
          <p:cNvSpPr>
            <a:spLocks noGrp="1"/>
          </p:cNvSpPr>
          <p:nvPr>
            <p:ph type="title"/>
          </p:nvPr>
        </p:nvSpPr>
        <p:spPr/>
        <p:txBody>
          <a:bodyPr/>
          <a:lstStyle/>
          <a:p>
            <a:pPr algn="r" rtl="1"/>
            <a:r>
              <a:rPr lang="fa-IR" dirty="0">
                <a:cs typeface="B Nazanin" panose="00000400000000000000" pitchFamily="2" charset="-78"/>
              </a:rPr>
              <a:t>نحوه کمی‌سازی</a:t>
            </a:r>
            <a:endParaRPr lang="en-US" dirty="0"/>
          </a:p>
        </p:txBody>
      </p:sp>
      <p:pic>
        <p:nvPicPr>
          <p:cNvPr id="1026" name="Picture 2" descr="IQ Scores and the Bell Curve | Hand In Hand Homeschool">
            <a:extLst>
              <a:ext uri="{FF2B5EF4-FFF2-40B4-BE49-F238E27FC236}">
                <a16:creationId xmlns:a16="http://schemas.microsoft.com/office/drawing/2014/main" id="{85DC969D-189F-4456-8941-434A85E866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242" y="1448450"/>
            <a:ext cx="5924401" cy="316867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5">
            <a:extLst>
              <a:ext uri="{FF2B5EF4-FFF2-40B4-BE49-F238E27FC236}">
                <a16:creationId xmlns:a16="http://schemas.microsoft.com/office/drawing/2014/main" id="{7054F268-1540-4F0D-BF12-0DEE2FD6AA51}"/>
              </a:ext>
            </a:extLst>
          </p:cNvPr>
          <p:cNvGraphicFramePr>
            <a:graphicFrameLocks noGrp="1"/>
          </p:cNvGraphicFramePr>
          <p:nvPr>
            <p:extLst>
              <p:ext uri="{D42A27DB-BD31-4B8C-83A1-F6EECF244321}">
                <p14:modId xmlns:p14="http://schemas.microsoft.com/office/powerpoint/2010/main" val="3847614142"/>
              </p:ext>
            </p:extLst>
          </p:nvPr>
        </p:nvGraphicFramePr>
        <p:xfrm>
          <a:off x="6316484" y="1323895"/>
          <a:ext cx="2611274" cy="3417780"/>
        </p:xfrm>
        <a:graphic>
          <a:graphicData uri="http://schemas.openxmlformats.org/drawingml/2006/table">
            <a:tbl>
              <a:tblPr firstRow="1" bandRow="1">
                <a:tableStyleId>{5C22544A-7EE6-4342-B048-85BDC9FD1C3A}</a:tableStyleId>
              </a:tblPr>
              <a:tblGrid>
                <a:gridCol w="1305637">
                  <a:extLst>
                    <a:ext uri="{9D8B030D-6E8A-4147-A177-3AD203B41FA5}">
                      <a16:colId xmlns:a16="http://schemas.microsoft.com/office/drawing/2014/main" val="4165188150"/>
                    </a:ext>
                  </a:extLst>
                </a:gridCol>
                <a:gridCol w="1305637">
                  <a:extLst>
                    <a:ext uri="{9D8B030D-6E8A-4147-A177-3AD203B41FA5}">
                      <a16:colId xmlns:a16="http://schemas.microsoft.com/office/drawing/2014/main" val="3519822533"/>
                    </a:ext>
                  </a:extLst>
                </a:gridCol>
              </a:tblGrid>
              <a:tr h="569630">
                <a:tc>
                  <a:txBody>
                    <a:bodyPr/>
                    <a:lstStyle/>
                    <a:p>
                      <a:pPr algn="ctr"/>
                      <a:r>
                        <a:rPr lang="fa-IR" dirty="0">
                          <a:solidFill>
                            <a:schemeClr val="tx1"/>
                          </a:solidFill>
                          <a:cs typeface="B Nazanin" panose="00000400000000000000" pitchFamily="2" charset="-78"/>
                        </a:rPr>
                        <a:t>دسته‌بندی</a:t>
                      </a:r>
                      <a:endParaRPr lang="en-US" dirty="0">
                        <a:solidFill>
                          <a:schemeClr val="tx1"/>
                        </a:solidFill>
                        <a:cs typeface="B Nazanin" panose="00000400000000000000" pitchFamily="2" charset="-78"/>
                      </a:endParaRPr>
                    </a:p>
                  </a:txBody>
                  <a:tcPr anchor="ctr"/>
                </a:tc>
                <a:tc>
                  <a:txBody>
                    <a:bodyPr/>
                    <a:lstStyle/>
                    <a:p>
                      <a:pPr algn="ctr"/>
                      <a:r>
                        <a:rPr lang="fa-IR" dirty="0">
                          <a:solidFill>
                            <a:schemeClr val="tx1"/>
                          </a:solidFill>
                          <a:cs typeface="B Nazanin" panose="00000400000000000000" pitchFamily="2" charset="-78"/>
                        </a:rPr>
                        <a:t>مقیاس کل</a:t>
                      </a:r>
                      <a:endParaRPr lang="en-US" dirty="0">
                        <a:solidFill>
                          <a:schemeClr val="tx1"/>
                        </a:solidFill>
                        <a:cs typeface="B Nazanin" panose="00000400000000000000" pitchFamily="2" charset="-78"/>
                      </a:endParaRPr>
                    </a:p>
                  </a:txBody>
                  <a:tcPr anchor="ctr"/>
                </a:tc>
                <a:extLst>
                  <a:ext uri="{0D108BD9-81ED-4DB2-BD59-A6C34878D82A}">
                    <a16:rowId xmlns:a16="http://schemas.microsoft.com/office/drawing/2014/main" val="1709663346"/>
                  </a:ext>
                </a:extLst>
              </a:tr>
              <a:tr h="569630">
                <a:tc>
                  <a:txBody>
                    <a:bodyPr/>
                    <a:lstStyle/>
                    <a:p>
                      <a:pPr algn="ctr"/>
                      <a:r>
                        <a:rPr lang="fa-IR" dirty="0">
                          <a:solidFill>
                            <a:schemeClr val="tx2">
                              <a:lumMod val="50000"/>
                            </a:schemeClr>
                          </a:solidFill>
                          <a:cs typeface="B Nazanin" panose="00000400000000000000" pitchFamily="2" charset="-78"/>
                        </a:rPr>
                        <a:t>کم توان ذهنی</a:t>
                      </a:r>
                    </a:p>
                    <a:p>
                      <a:pPr algn="ctr"/>
                      <a:r>
                        <a:rPr lang="fa-IR" dirty="0">
                          <a:solidFill>
                            <a:schemeClr val="tx2">
                              <a:lumMod val="50000"/>
                            </a:schemeClr>
                          </a:solidFill>
                          <a:cs typeface="B Nazanin" panose="00000400000000000000" pitchFamily="2" charset="-78"/>
                        </a:rPr>
                        <a:t>عقب مانده ذهنی</a:t>
                      </a:r>
                      <a:endParaRPr lang="en-US" dirty="0">
                        <a:solidFill>
                          <a:schemeClr val="tx2">
                            <a:lumMod val="50000"/>
                          </a:schemeClr>
                        </a:solidFill>
                        <a:cs typeface="B Nazanin" panose="00000400000000000000" pitchFamily="2" charset="-78"/>
                      </a:endParaRPr>
                    </a:p>
                  </a:txBody>
                  <a:tcPr anchor="ctr"/>
                </a:tc>
                <a:tc>
                  <a:txBody>
                    <a:bodyPr/>
                    <a:lstStyle/>
                    <a:p>
                      <a:pPr algn="ctr"/>
                      <a:r>
                        <a:rPr lang="fa-IR" dirty="0">
                          <a:solidFill>
                            <a:schemeClr val="tx2">
                              <a:lumMod val="50000"/>
                            </a:schemeClr>
                          </a:solidFill>
                          <a:cs typeface="B Nazanin" panose="00000400000000000000" pitchFamily="2" charset="-78"/>
                        </a:rPr>
                        <a:t>0-70</a:t>
                      </a:r>
                      <a:endParaRPr lang="en-US" dirty="0">
                        <a:solidFill>
                          <a:schemeClr val="tx2">
                            <a:lumMod val="50000"/>
                          </a:schemeClr>
                        </a:solidFill>
                        <a:cs typeface="B Nazanin" panose="00000400000000000000" pitchFamily="2" charset="-78"/>
                      </a:endParaRPr>
                    </a:p>
                  </a:txBody>
                  <a:tcPr anchor="ctr"/>
                </a:tc>
                <a:extLst>
                  <a:ext uri="{0D108BD9-81ED-4DB2-BD59-A6C34878D82A}">
                    <a16:rowId xmlns:a16="http://schemas.microsoft.com/office/drawing/2014/main" val="3587806478"/>
                  </a:ext>
                </a:extLst>
              </a:tr>
              <a:tr h="569630">
                <a:tc>
                  <a:txBody>
                    <a:bodyPr/>
                    <a:lstStyle/>
                    <a:p>
                      <a:pPr algn="ctr"/>
                      <a:r>
                        <a:rPr lang="fa-IR" dirty="0">
                          <a:solidFill>
                            <a:schemeClr val="tx2">
                              <a:lumMod val="50000"/>
                            </a:schemeClr>
                          </a:solidFill>
                          <a:cs typeface="B Nazanin" panose="00000400000000000000" pitchFamily="2" charset="-78"/>
                        </a:rPr>
                        <a:t>مرزی</a:t>
                      </a:r>
                      <a:endParaRPr lang="en-US" dirty="0">
                        <a:solidFill>
                          <a:schemeClr val="tx2">
                            <a:lumMod val="50000"/>
                          </a:schemeClr>
                        </a:solidFill>
                        <a:cs typeface="B Nazanin" panose="00000400000000000000" pitchFamily="2" charset="-78"/>
                      </a:endParaRPr>
                    </a:p>
                  </a:txBody>
                  <a:tcPr anchor="ctr"/>
                </a:tc>
                <a:tc>
                  <a:txBody>
                    <a:bodyPr/>
                    <a:lstStyle/>
                    <a:p>
                      <a:pPr algn="ctr"/>
                      <a:r>
                        <a:rPr lang="fa-IR" dirty="0">
                          <a:solidFill>
                            <a:schemeClr val="tx2">
                              <a:lumMod val="50000"/>
                            </a:schemeClr>
                          </a:solidFill>
                          <a:cs typeface="B Nazanin" panose="00000400000000000000" pitchFamily="2" charset="-78"/>
                        </a:rPr>
                        <a:t>70-85</a:t>
                      </a:r>
                      <a:endParaRPr lang="en-US" dirty="0">
                        <a:solidFill>
                          <a:schemeClr val="tx2">
                            <a:lumMod val="50000"/>
                          </a:schemeClr>
                        </a:solidFill>
                        <a:cs typeface="B Nazanin" panose="00000400000000000000" pitchFamily="2" charset="-78"/>
                      </a:endParaRPr>
                    </a:p>
                  </a:txBody>
                  <a:tcPr anchor="ctr"/>
                </a:tc>
                <a:extLst>
                  <a:ext uri="{0D108BD9-81ED-4DB2-BD59-A6C34878D82A}">
                    <a16:rowId xmlns:a16="http://schemas.microsoft.com/office/drawing/2014/main" val="2699821777"/>
                  </a:ext>
                </a:extLst>
              </a:tr>
              <a:tr h="569630">
                <a:tc>
                  <a:txBody>
                    <a:bodyPr/>
                    <a:lstStyle/>
                    <a:p>
                      <a:pPr algn="ctr"/>
                      <a:r>
                        <a:rPr lang="fa-IR" dirty="0">
                          <a:solidFill>
                            <a:schemeClr val="tx2">
                              <a:lumMod val="50000"/>
                            </a:schemeClr>
                          </a:solidFill>
                          <a:cs typeface="B Nazanin" panose="00000400000000000000" pitchFamily="2" charset="-78"/>
                        </a:rPr>
                        <a:t>عادی</a:t>
                      </a:r>
                      <a:endParaRPr lang="en-US" dirty="0">
                        <a:solidFill>
                          <a:schemeClr val="tx2">
                            <a:lumMod val="50000"/>
                          </a:schemeClr>
                        </a:solidFill>
                        <a:cs typeface="B Nazanin" panose="00000400000000000000" pitchFamily="2" charset="-78"/>
                      </a:endParaRPr>
                    </a:p>
                  </a:txBody>
                  <a:tcPr anchor="ctr"/>
                </a:tc>
                <a:tc>
                  <a:txBody>
                    <a:bodyPr/>
                    <a:lstStyle/>
                    <a:p>
                      <a:pPr algn="ctr"/>
                      <a:r>
                        <a:rPr lang="fa-IR" dirty="0">
                          <a:solidFill>
                            <a:schemeClr val="tx2">
                              <a:lumMod val="50000"/>
                            </a:schemeClr>
                          </a:solidFill>
                          <a:cs typeface="B Nazanin" panose="00000400000000000000" pitchFamily="2" charset="-78"/>
                        </a:rPr>
                        <a:t>85-115</a:t>
                      </a:r>
                      <a:endParaRPr lang="en-US" dirty="0">
                        <a:solidFill>
                          <a:schemeClr val="tx2">
                            <a:lumMod val="50000"/>
                          </a:schemeClr>
                        </a:solidFill>
                        <a:cs typeface="B Nazanin" panose="00000400000000000000" pitchFamily="2" charset="-78"/>
                      </a:endParaRPr>
                    </a:p>
                  </a:txBody>
                  <a:tcPr anchor="ctr"/>
                </a:tc>
                <a:extLst>
                  <a:ext uri="{0D108BD9-81ED-4DB2-BD59-A6C34878D82A}">
                    <a16:rowId xmlns:a16="http://schemas.microsoft.com/office/drawing/2014/main" val="3395333761"/>
                  </a:ext>
                </a:extLst>
              </a:tr>
              <a:tr h="569630">
                <a:tc>
                  <a:txBody>
                    <a:bodyPr/>
                    <a:lstStyle/>
                    <a:p>
                      <a:pPr algn="ctr"/>
                      <a:r>
                        <a:rPr lang="fa-IR" dirty="0">
                          <a:solidFill>
                            <a:schemeClr val="tx2">
                              <a:lumMod val="50000"/>
                            </a:schemeClr>
                          </a:solidFill>
                          <a:cs typeface="B Nazanin" panose="00000400000000000000" pitchFamily="2" charset="-78"/>
                        </a:rPr>
                        <a:t>باهوش</a:t>
                      </a:r>
                      <a:endParaRPr lang="en-US" dirty="0">
                        <a:solidFill>
                          <a:schemeClr val="tx2">
                            <a:lumMod val="50000"/>
                          </a:schemeClr>
                        </a:solidFill>
                        <a:cs typeface="B Nazanin" panose="00000400000000000000" pitchFamily="2" charset="-78"/>
                      </a:endParaRPr>
                    </a:p>
                  </a:txBody>
                  <a:tcPr anchor="ctr"/>
                </a:tc>
                <a:tc>
                  <a:txBody>
                    <a:bodyPr/>
                    <a:lstStyle/>
                    <a:p>
                      <a:pPr algn="ctr"/>
                      <a:r>
                        <a:rPr lang="fa-IR" dirty="0">
                          <a:solidFill>
                            <a:schemeClr val="tx2">
                              <a:lumMod val="50000"/>
                            </a:schemeClr>
                          </a:solidFill>
                          <a:cs typeface="B Nazanin" panose="00000400000000000000" pitchFamily="2" charset="-78"/>
                        </a:rPr>
                        <a:t>115-130</a:t>
                      </a:r>
                      <a:endParaRPr lang="en-US" dirty="0">
                        <a:solidFill>
                          <a:schemeClr val="tx2">
                            <a:lumMod val="50000"/>
                          </a:schemeClr>
                        </a:solidFill>
                        <a:cs typeface="B Nazanin" panose="00000400000000000000" pitchFamily="2" charset="-78"/>
                      </a:endParaRPr>
                    </a:p>
                  </a:txBody>
                  <a:tcPr anchor="ctr"/>
                </a:tc>
                <a:extLst>
                  <a:ext uri="{0D108BD9-81ED-4DB2-BD59-A6C34878D82A}">
                    <a16:rowId xmlns:a16="http://schemas.microsoft.com/office/drawing/2014/main" val="3885262435"/>
                  </a:ext>
                </a:extLst>
              </a:tr>
              <a:tr h="569630">
                <a:tc>
                  <a:txBody>
                    <a:bodyPr/>
                    <a:lstStyle/>
                    <a:p>
                      <a:pPr algn="ctr"/>
                      <a:r>
                        <a:rPr lang="fa-IR" dirty="0">
                          <a:solidFill>
                            <a:schemeClr val="tx2">
                              <a:lumMod val="50000"/>
                            </a:schemeClr>
                          </a:solidFill>
                          <a:cs typeface="B Nazanin" panose="00000400000000000000" pitchFamily="2" charset="-78"/>
                        </a:rPr>
                        <a:t>نابغه</a:t>
                      </a:r>
                      <a:endParaRPr lang="en-US" dirty="0">
                        <a:solidFill>
                          <a:schemeClr val="tx2">
                            <a:lumMod val="50000"/>
                          </a:schemeClr>
                        </a:solidFill>
                        <a:cs typeface="B Nazanin" panose="00000400000000000000" pitchFamily="2" charset="-78"/>
                      </a:endParaRPr>
                    </a:p>
                  </a:txBody>
                  <a:tcPr anchor="ctr"/>
                </a:tc>
                <a:tc>
                  <a:txBody>
                    <a:bodyPr/>
                    <a:lstStyle/>
                    <a:p>
                      <a:pPr algn="ctr"/>
                      <a:r>
                        <a:rPr lang="fa-IR" dirty="0">
                          <a:solidFill>
                            <a:schemeClr val="tx2">
                              <a:lumMod val="50000"/>
                            </a:schemeClr>
                          </a:solidFill>
                          <a:cs typeface="B Nazanin" panose="00000400000000000000" pitchFamily="2" charset="-78"/>
                        </a:rPr>
                        <a:t>130 به بالا</a:t>
                      </a:r>
                      <a:endParaRPr lang="en-US" dirty="0">
                        <a:solidFill>
                          <a:schemeClr val="tx2">
                            <a:lumMod val="50000"/>
                          </a:schemeClr>
                        </a:solidFill>
                        <a:cs typeface="B Nazanin" panose="00000400000000000000" pitchFamily="2" charset="-78"/>
                      </a:endParaRPr>
                    </a:p>
                  </a:txBody>
                  <a:tcPr anchor="ctr"/>
                </a:tc>
                <a:extLst>
                  <a:ext uri="{0D108BD9-81ED-4DB2-BD59-A6C34878D82A}">
                    <a16:rowId xmlns:a16="http://schemas.microsoft.com/office/drawing/2014/main" val="2805399009"/>
                  </a:ext>
                </a:extLst>
              </a:tr>
            </a:tbl>
          </a:graphicData>
        </a:graphic>
      </p:graphicFrame>
      <p:sp>
        <p:nvSpPr>
          <p:cNvPr id="3" name="Slide Number Placeholder 2">
            <a:extLst>
              <a:ext uri="{FF2B5EF4-FFF2-40B4-BE49-F238E27FC236}">
                <a16:creationId xmlns:a16="http://schemas.microsoft.com/office/drawing/2014/main" id="{BB3B4B4A-434D-4B73-98C3-2B33A15B839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3463455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70" name="Google Shape;70;p14"/>
          <p:cNvSpPr txBox="1">
            <a:spLocks noGrp="1"/>
          </p:cNvSpPr>
          <p:nvPr>
            <p:ph type="title"/>
          </p:nvPr>
        </p:nvSpPr>
        <p:spPr>
          <a:xfrm>
            <a:off x="4833300" y="1754605"/>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a-IR" dirty="0">
                <a:cs typeface="B Nazanin" panose="00000400000000000000" pitchFamily="2" charset="-78"/>
              </a:rPr>
              <a:t>آزمون‌های مختلف سنجش ضریب هوشی</a:t>
            </a:r>
            <a:endParaRPr dirty="0">
              <a:cs typeface="B Nazanin" panose="00000400000000000000" pitchFamily="2" charset="-78"/>
            </a:endParaRPr>
          </a:p>
        </p:txBody>
      </p:sp>
      <p:sp>
        <p:nvSpPr>
          <p:cNvPr id="6" name="Text Placeholder 2">
            <a:extLst>
              <a:ext uri="{FF2B5EF4-FFF2-40B4-BE49-F238E27FC236}">
                <a16:creationId xmlns:a16="http://schemas.microsoft.com/office/drawing/2014/main" id="{0D0B9049-8DE3-4FAF-ADBA-FAF0168C94FE}"/>
              </a:ext>
            </a:extLst>
          </p:cNvPr>
          <p:cNvSpPr txBox="1">
            <a:spLocks/>
          </p:cNvSpPr>
          <p:nvPr/>
        </p:nvSpPr>
        <p:spPr>
          <a:xfrm>
            <a:off x="265500" y="740485"/>
            <a:ext cx="3863819" cy="36625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5"/>
              </a:buClr>
              <a:buSzPts val="2100"/>
              <a:buFont typeface="Roboto"/>
              <a:buNone/>
              <a:defRPr sz="2100" b="0" i="0" u="none" strike="noStrike" cap="none">
                <a:solidFill>
                  <a:schemeClr val="accent5"/>
                </a:solidFill>
                <a:latin typeface="Roboto"/>
                <a:ea typeface="Roboto"/>
                <a:cs typeface="Roboto"/>
                <a:sym typeface="Roboto"/>
              </a:defRPr>
            </a:lvl1pPr>
            <a:lvl2pPr marL="914400" marR="0" lvl="1" indent="-317500" algn="ctr" rtl="0">
              <a:lnSpc>
                <a:spcPct val="100000"/>
              </a:lnSpc>
              <a:spcBef>
                <a:spcPts val="0"/>
              </a:spcBef>
              <a:spcAft>
                <a:spcPts val="0"/>
              </a:spcAft>
              <a:buClr>
                <a:schemeClr val="accent5"/>
              </a:buClr>
              <a:buSzPts val="2100"/>
              <a:buFont typeface="Roboto"/>
              <a:buNone/>
              <a:defRPr sz="2100" b="0" i="0" u="none" strike="noStrike" cap="none">
                <a:solidFill>
                  <a:schemeClr val="accent5"/>
                </a:solidFill>
                <a:latin typeface="Roboto"/>
                <a:ea typeface="Roboto"/>
                <a:cs typeface="Roboto"/>
                <a:sym typeface="Roboto"/>
              </a:defRPr>
            </a:lvl2pPr>
            <a:lvl3pPr marL="1371600" marR="0" lvl="2" indent="-317500" algn="ctr" rtl="0">
              <a:lnSpc>
                <a:spcPct val="100000"/>
              </a:lnSpc>
              <a:spcBef>
                <a:spcPts val="0"/>
              </a:spcBef>
              <a:spcAft>
                <a:spcPts val="0"/>
              </a:spcAft>
              <a:buClr>
                <a:schemeClr val="accent5"/>
              </a:buClr>
              <a:buSzPts val="2100"/>
              <a:buFont typeface="Roboto"/>
              <a:buNone/>
              <a:defRPr sz="2100" b="0" i="0" u="none" strike="noStrike" cap="none">
                <a:solidFill>
                  <a:schemeClr val="accent5"/>
                </a:solidFill>
                <a:latin typeface="Roboto"/>
                <a:ea typeface="Roboto"/>
                <a:cs typeface="Roboto"/>
                <a:sym typeface="Roboto"/>
              </a:defRPr>
            </a:lvl3pPr>
            <a:lvl4pPr marL="1828800" marR="0" lvl="3" indent="-317500" algn="ctr" rtl="0">
              <a:lnSpc>
                <a:spcPct val="100000"/>
              </a:lnSpc>
              <a:spcBef>
                <a:spcPts val="0"/>
              </a:spcBef>
              <a:spcAft>
                <a:spcPts val="0"/>
              </a:spcAft>
              <a:buClr>
                <a:schemeClr val="accent5"/>
              </a:buClr>
              <a:buSzPts val="2100"/>
              <a:buFont typeface="Roboto"/>
              <a:buNone/>
              <a:defRPr sz="2100" b="0" i="0" u="none" strike="noStrike" cap="none">
                <a:solidFill>
                  <a:schemeClr val="accent5"/>
                </a:solidFill>
                <a:latin typeface="Roboto"/>
                <a:ea typeface="Roboto"/>
                <a:cs typeface="Roboto"/>
                <a:sym typeface="Roboto"/>
              </a:defRPr>
            </a:lvl4pPr>
            <a:lvl5pPr marL="2286000" marR="0" lvl="4" indent="-317500" algn="ctr" rtl="0">
              <a:lnSpc>
                <a:spcPct val="100000"/>
              </a:lnSpc>
              <a:spcBef>
                <a:spcPts val="0"/>
              </a:spcBef>
              <a:spcAft>
                <a:spcPts val="0"/>
              </a:spcAft>
              <a:buClr>
                <a:schemeClr val="accent5"/>
              </a:buClr>
              <a:buSzPts val="2100"/>
              <a:buFont typeface="Roboto"/>
              <a:buNone/>
              <a:defRPr sz="2100" b="0" i="0" u="none" strike="noStrike" cap="none">
                <a:solidFill>
                  <a:schemeClr val="accent5"/>
                </a:solidFill>
                <a:latin typeface="Roboto"/>
                <a:ea typeface="Roboto"/>
                <a:cs typeface="Roboto"/>
                <a:sym typeface="Roboto"/>
              </a:defRPr>
            </a:lvl5pPr>
            <a:lvl6pPr marL="2743200" marR="0" lvl="5" indent="-317500" algn="ctr" rtl="0">
              <a:lnSpc>
                <a:spcPct val="100000"/>
              </a:lnSpc>
              <a:spcBef>
                <a:spcPts val="0"/>
              </a:spcBef>
              <a:spcAft>
                <a:spcPts val="0"/>
              </a:spcAft>
              <a:buClr>
                <a:schemeClr val="accent5"/>
              </a:buClr>
              <a:buSzPts val="2100"/>
              <a:buFont typeface="Roboto"/>
              <a:buNone/>
              <a:defRPr sz="2100" b="0" i="0" u="none" strike="noStrike" cap="none">
                <a:solidFill>
                  <a:schemeClr val="accent5"/>
                </a:solidFill>
                <a:latin typeface="Roboto"/>
                <a:ea typeface="Roboto"/>
                <a:cs typeface="Roboto"/>
                <a:sym typeface="Roboto"/>
              </a:defRPr>
            </a:lvl6pPr>
            <a:lvl7pPr marL="3200400" marR="0" lvl="6" indent="-317500" algn="ctr" rtl="0">
              <a:lnSpc>
                <a:spcPct val="100000"/>
              </a:lnSpc>
              <a:spcBef>
                <a:spcPts val="0"/>
              </a:spcBef>
              <a:spcAft>
                <a:spcPts val="0"/>
              </a:spcAft>
              <a:buClr>
                <a:schemeClr val="accent5"/>
              </a:buClr>
              <a:buSzPts val="2100"/>
              <a:buFont typeface="Roboto"/>
              <a:buNone/>
              <a:defRPr sz="2100" b="0" i="0" u="none" strike="noStrike" cap="none">
                <a:solidFill>
                  <a:schemeClr val="accent5"/>
                </a:solidFill>
                <a:latin typeface="Roboto"/>
                <a:ea typeface="Roboto"/>
                <a:cs typeface="Roboto"/>
                <a:sym typeface="Roboto"/>
              </a:defRPr>
            </a:lvl7pPr>
            <a:lvl8pPr marL="3657600" marR="0" lvl="7" indent="-317500" algn="ctr" rtl="0">
              <a:lnSpc>
                <a:spcPct val="100000"/>
              </a:lnSpc>
              <a:spcBef>
                <a:spcPts val="0"/>
              </a:spcBef>
              <a:spcAft>
                <a:spcPts val="0"/>
              </a:spcAft>
              <a:buClr>
                <a:schemeClr val="accent5"/>
              </a:buClr>
              <a:buSzPts val="2100"/>
              <a:buFont typeface="Roboto"/>
              <a:buNone/>
              <a:defRPr sz="2100" b="0" i="0" u="none" strike="noStrike" cap="none">
                <a:solidFill>
                  <a:schemeClr val="accent5"/>
                </a:solidFill>
                <a:latin typeface="Roboto"/>
                <a:ea typeface="Roboto"/>
                <a:cs typeface="Roboto"/>
                <a:sym typeface="Roboto"/>
              </a:defRPr>
            </a:lvl8pPr>
            <a:lvl9pPr marL="4114800" marR="0" lvl="8" indent="-317500" algn="ctr" rtl="0">
              <a:lnSpc>
                <a:spcPct val="100000"/>
              </a:lnSpc>
              <a:spcBef>
                <a:spcPts val="0"/>
              </a:spcBef>
              <a:spcAft>
                <a:spcPts val="0"/>
              </a:spcAft>
              <a:buClr>
                <a:schemeClr val="accent5"/>
              </a:buClr>
              <a:buSzPts val="2100"/>
              <a:buFont typeface="Roboto"/>
              <a:buNone/>
              <a:defRPr sz="2100" b="0" i="0" u="none" strike="noStrike" cap="none">
                <a:solidFill>
                  <a:schemeClr val="accent5"/>
                </a:solidFill>
                <a:latin typeface="Roboto"/>
                <a:ea typeface="Roboto"/>
                <a:cs typeface="Roboto"/>
                <a:sym typeface="Roboto"/>
              </a:defRPr>
            </a:lvl9pPr>
          </a:lstStyle>
          <a:p>
            <a:pPr algn="l">
              <a:lnSpc>
                <a:spcPct val="200000"/>
              </a:lnSpc>
              <a:buFont typeface="Arial" panose="020B0604020202020204" pitchFamily="34" charset="0"/>
              <a:buChar char="•"/>
            </a:pPr>
            <a:r>
              <a:rPr lang="en-US" sz="2000" dirty="0">
                <a:solidFill>
                  <a:schemeClr val="tx1"/>
                </a:solidFill>
                <a:cs typeface="+mj-cs"/>
              </a:rPr>
              <a:t>WISC-V</a:t>
            </a:r>
            <a:endParaRPr lang="fa-IR" sz="2000" dirty="0">
              <a:solidFill>
                <a:schemeClr val="tx1"/>
              </a:solidFill>
              <a:cs typeface="+mj-cs"/>
            </a:endParaRPr>
          </a:p>
          <a:p>
            <a:pPr algn="l">
              <a:lnSpc>
                <a:spcPct val="200000"/>
              </a:lnSpc>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Raven’s Progressive Test</a:t>
            </a:r>
          </a:p>
          <a:p>
            <a:pPr algn="l">
              <a:lnSpc>
                <a:spcPct val="200000"/>
              </a:lnSpc>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Culture Fair Test</a:t>
            </a:r>
          </a:p>
          <a:p>
            <a:pPr algn="l">
              <a:lnSpc>
                <a:spcPct val="200000"/>
              </a:lnSpc>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Reynolds</a:t>
            </a:r>
          </a:p>
          <a:p>
            <a:pPr algn="l">
              <a:lnSpc>
                <a:spcPct val="200000"/>
              </a:lnSpc>
              <a:buFont typeface="Arial" panose="020B0604020202020204" pitchFamily="34" charset="0"/>
              <a:buChar char="•"/>
            </a:pPr>
            <a:r>
              <a:rPr lang="en-US" sz="2000" dirty="0">
                <a:solidFill>
                  <a:schemeClr val="tx1"/>
                </a:solidFill>
                <a:cs typeface="+mj-cs"/>
              </a:rPr>
              <a:t>…</a:t>
            </a:r>
          </a:p>
        </p:txBody>
      </p:sp>
      <p:sp>
        <p:nvSpPr>
          <p:cNvPr id="2" name="Slide Number Placeholder 1">
            <a:extLst>
              <a:ext uri="{FF2B5EF4-FFF2-40B4-BE49-F238E27FC236}">
                <a16:creationId xmlns:a16="http://schemas.microsoft.com/office/drawing/2014/main" id="{18CF818E-1593-4775-8593-7D3B98D325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2449345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50E27-A77E-435E-A32C-2D8C2A6B3AEF}"/>
              </a:ext>
            </a:extLst>
          </p:cNvPr>
          <p:cNvSpPr>
            <a:spLocks noGrp="1"/>
          </p:cNvSpPr>
          <p:nvPr>
            <p:ph type="title"/>
          </p:nvPr>
        </p:nvSpPr>
        <p:spPr/>
        <p:txBody>
          <a:bodyPr/>
          <a:lstStyle/>
          <a:p>
            <a:pPr algn="r"/>
            <a:r>
              <a:rPr lang="fa-IR" dirty="0">
                <a:cs typeface="B Nazanin" panose="00000400000000000000" pitchFamily="2" charset="-78"/>
              </a:rPr>
              <a:t>داده‌برداری</a:t>
            </a:r>
            <a:endParaRPr lang="en-US" dirty="0">
              <a:cs typeface="B Nazanin" panose="00000400000000000000" pitchFamily="2" charset="-78"/>
            </a:endParaRPr>
          </a:p>
        </p:txBody>
      </p:sp>
      <p:pic>
        <p:nvPicPr>
          <p:cNvPr id="1026" name="Picture 2">
            <a:extLst>
              <a:ext uri="{FF2B5EF4-FFF2-40B4-BE49-F238E27FC236}">
                <a16:creationId xmlns:a16="http://schemas.microsoft.com/office/drawing/2014/main" id="{79BD3398-8354-4961-9C8F-B125B8A909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3322" y="1663700"/>
            <a:ext cx="3230570" cy="127635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4690CA87-BD6C-4FD4-B910-FA35CA89153E}"/>
              </a:ext>
            </a:extLst>
          </p:cNvPr>
          <p:cNvSpPr>
            <a:spLocks noGrp="1"/>
          </p:cNvSpPr>
          <p:nvPr>
            <p:ph type="body" idx="1"/>
          </p:nvPr>
        </p:nvSpPr>
        <p:spPr>
          <a:xfrm>
            <a:off x="283728" y="1305629"/>
            <a:ext cx="4504172" cy="3714487"/>
          </a:xfrm>
        </p:spPr>
        <p:txBody>
          <a:bodyPr/>
          <a:lstStyle/>
          <a:p>
            <a:pPr marL="114300" indent="0">
              <a:buNone/>
            </a:pPr>
            <a:r>
              <a:rPr lang="en-US" dirty="0">
                <a:latin typeface="Times New Roman" panose="02020603050405020304" pitchFamily="18" charset="0"/>
                <a:cs typeface="Times New Roman" panose="02020603050405020304" pitchFamily="18" charset="0"/>
              </a:rPr>
              <a:t>MEG Data:</a:t>
            </a:r>
          </a:p>
          <a:p>
            <a:r>
              <a:rPr lang="en-US" dirty="0">
                <a:latin typeface="Times New Roman" panose="02020603050405020304" pitchFamily="18" charset="0"/>
                <a:cs typeface="Times New Roman" panose="02020603050405020304" pitchFamily="18" charset="0"/>
              </a:rPr>
              <a:t>95 Subjects</a:t>
            </a:r>
          </a:p>
          <a:p>
            <a:r>
              <a:rPr lang="en-US" dirty="0">
                <a:latin typeface="Times New Roman" panose="02020603050405020304" pitchFamily="18" charset="0"/>
                <a:cs typeface="Times New Roman" panose="02020603050405020304" pitchFamily="18" charset="0"/>
              </a:rPr>
              <a:t>Raven </a:t>
            </a:r>
          </a:p>
          <a:p>
            <a:r>
              <a:rPr lang="en-US" dirty="0">
                <a:latin typeface="Times New Roman" panose="02020603050405020304" pitchFamily="18" charset="0"/>
                <a:cs typeface="Times New Roman" panose="02020603050405020304" pitchFamily="18" charset="0"/>
              </a:rPr>
              <a:t>Resting/Math/Working Memory</a:t>
            </a:r>
          </a:p>
          <a:p>
            <a:r>
              <a:rPr lang="en-US" dirty="0">
                <a:latin typeface="Times New Roman" panose="02020603050405020304" pitchFamily="18" charset="0"/>
                <a:cs typeface="Times New Roman" panose="02020603050405020304" pitchFamily="18" charset="0"/>
              </a:rPr>
              <a:t>Preprocessed  &amp; Unprocessed Data</a:t>
            </a:r>
          </a:p>
          <a:p>
            <a:pPr marL="114300" indent="0">
              <a:buNone/>
            </a:pPr>
            <a:endParaRPr lang="en-US" dirty="0">
              <a:latin typeface="Times New Roman" panose="02020603050405020304" pitchFamily="18" charset="0"/>
              <a:cs typeface="Times New Roman" panose="02020603050405020304" pitchFamily="18" charset="0"/>
            </a:endParaRPr>
          </a:p>
          <a:p>
            <a:pPr marL="114300" indent="0">
              <a:buNone/>
            </a:pPr>
            <a:r>
              <a:rPr lang="en-US" dirty="0">
                <a:latin typeface="Times New Roman" panose="02020603050405020304" pitchFamily="18" charset="0"/>
                <a:cs typeface="Times New Roman" panose="02020603050405020304" pitchFamily="18" charset="0"/>
              </a:rPr>
              <a:t>fMRI Data:</a:t>
            </a:r>
          </a:p>
          <a:p>
            <a:r>
              <a:rPr lang="en-US" dirty="0">
                <a:latin typeface="Times New Roman" panose="02020603050405020304" pitchFamily="18" charset="0"/>
                <a:cs typeface="Times New Roman" panose="02020603050405020304" pitchFamily="18" charset="0"/>
              </a:rPr>
              <a:t>3T/ 7T</a:t>
            </a:r>
          </a:p>
          <a:p>
            <a:r>
              <a:rPr lang="en-US" dirty="0">
                <a:latin typeface="Times New Roman" panose="02020603050405020304" pitchFamily="18" charset="0"/>
                <a:cs typeface="Times New Roman" panose="02020603050405020304" pitchFamily="18" charset="0"/>
              </a:rPr>
              <a:t>1096 Subjects</a:t>
            </a:r>
          </a:p>
          <a:p>
            <a:r>
              <a:rPr lang="en-US" dirty="0">
                <a:latin typeface="Times New Roman" panose="02020603050405020304" pitchFamily="18" charset="0"/>
                <a:cs typeface="Times New Roman" panose="02020603050405020304" pitchFamily="18" charset="0"/>
              </a:rPr>
              <a:t>Raven</a:t>
            </a:r>
          </a:p>
          <a:p>
            <a:r>
              <a:rPr lang="en-US" dirty="0">
                <a:latin typeface="Times New Roman" panose="02020603050405020304" pitchFamily="18" charset="0"/>
                <a:cs typeface="Times New Roman" panose="02020603050405020304" pitchFamily="18" charset="0"/>
              </a:rPr>
              <a:t>Resting/ Math/ Language/ Memory</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4" name="Picture 2" descr="Washington University in St. Louis - Wikipedia">
            <a:extLst>
              <a:ext uri="{FF2B5EF4-FFF2-40B4-BE49-F238E27FC236}">
                <a16:creationId xmlns:a16="http://schemas.microsoft.com/office/drawing/2014/main" id="{5D708337-74F8-4FDC-98BB-7DE1A737AF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9522" y="3281825"/>
            <a:ext cx="1017901" cy="10179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niversity of Oxford : Rankings, Fees &amp; Courses Details | Top Universities">
            <a:extLst>
              <a:ext uri="{FF2B5EF4-FFF2-40B4-BE49-F238E27FC236}">
                <a16:creationId xmlns:a16="http://schemas.microsoft.com/office/drawing/2014/main" id="{40534CB8-754A-4844-90EE-95701035301C}"/>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4500" b="98000" l="9500" r="90000">
                        <a14:foregroundMark x1="70500" y1="17000" x2="28500" y2="9500"/>
                        <a14:foregroundMark x1="60500" y1="8000" x2="39500" y2="8000"/>
                        <a14:foregroundMark x1="54500" y1="4500" x2="42000" y2="4500"/>
                        <a14:foregroundMark x1="45500" y1="98000" x2="48000" y2="84500"/>
                        <a14:foregroundMark x1="9500" y1="50500" x2="9500" y2="37000"/>
                        <a14:foregroundMark x1="87000" y1="49500" x2="88000" y2="39500"/>
                        <a14:foregroundMark x1="88000" y1="48000" x2="88000" y2="42000"/>
                        <a14:foregroundMark x1="90000" y1="48000" x2="89000" y2="37500"/>
                      </a14:backgroundRemoval>
                    </a14:imgEffect>
                  </a14:imgLayer>
                </a14:imgProps>
              </a:ext>
              <a:ext uri="{28A0092B-C50C-407E-A947-70E740481C1C}">
                <a14:useLocalDpi xmlns:a14="http://schemas.microsoft.com/office/drawing/2010/main" val="0"/>
              </a:ext>
            </a:extLst>
          </a:blip>
          <a:srcRect/>
          <a:stretch>
            <a:fillRect/>
          </a:stretch>
        </p:blipFill>
        <p:spPr bwMode="auto">
          <a:xfrm>
            <a:off x="6519507" y="3281825"/>
            <a:ext cx="1017901" cy="10179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of Minnesota - Twin Cities - FIRE">
            <a:extLst>
              <a:ext uri="{FF2B5EF4-FFF2-40B4-BE49-F238E27FC236}">
                <a16:creationId xmlns:a16="http://schemas.microsoft.com/office/drawing/2014/main" id="{5E14A048-2DB0-43FA-8DCF-544FD6762AB3}"/>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4673" b="98879" l="1335" r="98255">
                        <a14:foregroundMark x1="22177" y1="90467" x2="14476" y2="62243"/>
                        <a14:foregroundMark x1="25462" y1="94579" x2="7084" y2="82243"/>
                        <a14:foregroundMark x1="1848" y1="99252" x2="1540" y2="76822"/>
                        <a14:foregroundMark x1="90965" y1="97383" x2="90246" y2="80935"/>
                        <a14:foregroundMark x1="97741" y1="98131" x2="97741" y2="96262"/>
                        <a14:foregroundMark x1="97433" y1="95701" x2="97433" y2="95701"/>
                        <a14:foregroundMark x1="96407" y1="94579" x2="96407" y2="94579"/>
                        <a14:foregroundMark x1="96407" y1="94019" x2="96407" y2="94019"/>
                        <a14:foregroundMark x1="96407" y1="94019" x2="96407" y2="94019"/>
                        <a14:foregroundMark x1="96407" y1="94019" x2="96407" y2="94019"/>
                        <a14:foregroundMark x1="96099" y1="94019" x2="95483" y2="96262"/>
                        <a14:foregroundMark x1="95483" y1="98131" x2="95483" y2="98131"/>
                        <a14:foregroundMark x1="97433" y1="98131" x2="98357" y2="94019"/>
                        <a14:foregroundMark x1="97741" y1="91589" x2="97741" y2="91589"/>
                        <a14:foregroundMark x1="50000" y1="5794" x2="71253" y2="5794"/>
                        <a14:foregroundMark x1="19302" y1="4673" x2="42505" y2="5794"/>
                      </a14:backgroundRemoval>
                    </a14:imgEffect>
                  </a14:imgLayer>
                </a14:imgProps>
              </a:ext>
              <a:ext uri="{28A0092B-C50C-407E-A947-70E740481C1C}">
                <a14:useLocalDpi xmlns:a14="http://schemas.microsoft.com/office/drawing/2010/main" val="0"/>
              </a:ext>
            </a:extLst>
          </a:blip>
          <a:srcRect/>
          <a:stretch>
            <a:fillRect/>
          </a:stretch>
        </p:blipFill>
        <p:spPr bwMode="auto">
          <a:xfrm>
            <a:off x="7537408" y="3476784"/>
            <a:ext cx="984106" cy="540575"/>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577F0808-57EB-45C0-8F07-17602F568A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3778585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50E27-A77E-435E-A32C-2D8C2A6B3AEF}"/>
              </a:ext>
            </a:extLst>
          </p:cNvPr>
          <p:cNvSpPr>
            <a:spLocks noGrp="1"/>
          </p:cNvSpPr>
          <p:nvPr>
            <p:ph type="title"/>
          </p:nvPr>
        </p:nvSpPr>
        <p:spPr/>
        <p:txBody>
          <a:bodyPr/>
          <a:lstStyle/>
          <a:p>
            <a:pPr algn="r"/>
            <a:r>
              <a:rPr lang="fa-IR" dirty="0">
                <a:cs typeface="B Nazanin" panose="00000400000000000000" pitchFamily="2" charset="-78"/>
              </a:rPr>
              <a:t>داده‌برداری</a:t>
            </a:r>
            <a:endParaRPr lang="en-US" dirty="0">
              <a:cs typeface="B Nazanin" panose="00000400000000000000" pitchFamily="2" charset="-78"/>
            </a:endParaRPr>
          </a:p>
        </p:txBody>
      </p:sp>
      <p:pic>
        <p:nvPicPr>
          <p:cNvPr id="6" name="Picture 5">
            <a:extLst>
              <a:ext uri="{FF2B5EF4-FFF2-40B4-BE49-F238E27FC236}">
                <a16:creationId xmlns:a16="http://schemas.microsoft.com/office/drawing/2014/main" id="{6393B14A-1CF2-4242-B044-E3E8208B3624}"/>
              </a:ext>
            </a:extLst>
          </p:cNvPr>
          <p:cNvPicPr>
            <a:picLocks noChangeAspect="1"/>
          </p:cNvPicPr>
          <p:nvPr/>
        </p:nvPicPr>
        <p:blipFill>
          <a:blip r:embed="rId3"/>
          <a:stretch>
            <a:fillRect/>
          </a:stretch>
        </p:blipFill>
        <p:spPr>
          <a:xfrm>
            <a:off x="1029940" y="3145829"/>
            <a:ext cx="2497763" cy="1694911"/>
          </a:xfrm>
          <a:prstGeom prst="rect">
            <a:avLst/>
          </a:prstGeom>
        </p:spPr>
      </p:pic>
      <p:pic>
        <p:nvPicPr>
          <p:cNvPr id="8" name="Picture 7">
            <a:extLst>
              <a:ext uri="{FF2B5EF4-FFF2-40B4-BE49-F238E27FC236}">
                <a16:creationId xmlns:a16="http://schemas.microsoft.com/office/drawing/2014/main" id="{C25750F7-5ACB-422E-933D-CE203F23A99A}"/>
              </a:ext>
            </a:extLst>
          </p:cNvPr>
          <p:cNvPicPr>
            <a:picLocks noChangeAspect="1"/>
          </p:cNvPicPr>
          <p:nvPr/>
        </p:nvPicPr>
        <p:blipFill>
          <a:blip r:embed="rId4"/>
          <a:stretch>
            <a:fillRect/>
          </a:stretch>
        </p:blipFill>
        <p:spPr>
          <a:xfrm>
            <a:off x="1029940" y="1354800"/>
            <a:ext cx="7084119" cy="1694911"/>
          </a:xfrm>
          <a:prstGeom prst="rect">
            <a:avLst/>
          </a:prstGeom>
        </p:spPr>
      </p:pic>
      <p:sp>
        <p:nvSpPr>
          <p:cNvPr id="13" name="Slide Number Placeholder 12">
            <a:extLst>
              <a:ext uri="{FF2B5EF4-FFF2-40B4-BE49-F238E27FC236}">
                <a16:creationId xmlns:a16="http://schemas.microsoft.com/office/drawing/2014/main" id="{FEDFB3FC-CC07-4689-914F-5F728E72D3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
        <p:nvSpPr>
          <p:cNvPr id="7" name="TextBox 6">
            <a:extLst>
              <a:ext uri="{FF2B5EF4-FFF2-40B4-BE49-F238E27FC236}">
                <a16:creationId xmlns:a16="http://schemas.microsoft.com/office/drawing/2014/main" id="{4D8229EB-9CAE-828E-1BCC-BF520608F656}"/>
              </a:ext>
            </a:extLst>
          </p:cNvPr>
          <p:cNvSpPr txBox="1"/>
          <p:nvPr/>
        </p:nvSpPr>
        <p:spPr>
          <a:xfrm>
            <a:off x="3804744" y="3685507"/>
            <a:ext cx="4572000" cy="307777"/>
          </a:xfrm>
          <a:prstGeom prst="rect">
            <a:avLst/>
          </a:prstGeom>
          <a:noFill/>
        </p:spPr>
        <p:txBody>
          <a:bodyPr wrap="square">
            <a:spAutoFit/>
          </a:bodyPr>
          <a:lstStyle/>
          <a:p>
            <a:r>
              <a:rPr lang="en-US" b="0" i="0" dirty="0">
                <a:solidFill>
                  <a:schemeClr val="tx1"/>
                </a:solidFill>
                <a:effectLst/>
                <a:latin typeface="Open Sans" panose="020B0606030504020204" pitchFamily="34" charset="0"/>
              </a:rPr>
              <a:t>(1200 Subjects Data Release - Connectome, 2022)</a:t>
            </a:r>
            <a:endParaRPr lang="en-US" dirty="0">
              <a:solidFill>
                <a:schemeClr val="tx1"/>
              </a:solidFill>
            </a:endParaRPr>
          </a:p>
        </p:txBody>
      </p:sp>
    </p:spTree>
    <p:extLst>
      <p:ext uri="{BB962C8B-B14F-4D97-AF65-F5344CB8AC3E}">
        <p14:creationId xmlns:p14="http://schemas.microsoft.com/office/powerpoint/2010/main" val="476365558"/>
      </p:ext>
    </p:extLst>
  </p:cSld>
  <p:clrMapOvr>
    <a:masterClrMapping/>
  </p:clrMapOvr>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9805</TotalTime>
  <Words>1242</Words>
  <Application>Microsoft Office PowerPoint</Application>
  <PresentationFormat>On-screen Show (16:9)</PresentationFormat>
  <Paragraphs>334</Paragraphs>
  <Slides>28</Slides>
  <Notes>28</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28</vt:i4>
      </vt:variant>
    </vt:vector>
  </HeadingPairs>
  <TitlesOfParts>
    <vt:vector size="40" baseType="lpstr">
      <vt:lpstr>B Nazanin</vt:lpstr>
      <vt:lpstr>Garamond</vt:lpstr>
      <vt:lpstr>Calibri</vt:lpstr>
      <vt:lpstr>Bn</vt:lpstr>
      <vt:lpstr>Times New Roman</vt:lpstr>
      <vt:lpstr>Open Sans</vt:lpstr>
      <vt:lpstr>Roboto Slab</vt:lpstr>
      <vt:lpstr>Cambria Math</vt:lpstr>
      <vt:lpstr>Roboto</vt:lpstr>
      <vt:lpstr>Wingdings</vt:lpstr>
      <vt:lpstr>Arial</vt:lpstr>
      <vt:lpstr>Marina</vt:lpstr>
      <vt:lpstr>تخمین IQ از روی سیگنال‌های مغزی</vt:lpstr>
      <vt:lpstr>فهرست مطالب</vt:lpstr>
      <vt:lpstr>مقدمه</vt:lpstr>
      <vt:lpstr>نحوه ارزیابی ضریب هوشی</vt:lpstr>
      <vt:lpstr>نحوه ارزیابی ضریب هوشی</vt:lpstr>
      <vt:lpstr>نحوه کمی‌سازی</vt:lpstr>
      <vt:lpstr>آزمون‌های مختلف سنجش ضریب هوشی</vt:lpstr>
      <vt:lpstr>داده‌برداری</vt:lpstr>
      <vt:lpstr>داده‌برداری</vt:lpstr>
      <vt:lpstr>توزیع سنی</vt:lpstr>
      <vt:lpstr>توزیع ضریب هوشی</vt:lpstr>
      <vt:lpstr>مشخصات داده استراحت - MEG</vt:lpstr>
      <vt:lpstr>مشخصات داده استراحت - fMRI</vt:lpstr>
      <vt:lpstr>ویژگی‌ها  - MEG</vt:lpstr>
      <vt:lpstr>توزیع ضریب هوشی – 2 دسته</vt:lpstr>
      <vt:lpstr>کاهش بعد</vt:lpstr>
      <vt:lpstr>دسته‌بندی - SVM</vt:lpstr>
      <vt:lpstr>دسته‌بندی - KNN</vt:lpstr>
      <vt:lpstr>دسته‌بندی - MEG</vt:lpstr>
      <vt:lpstr>دسته‌بندی - fMRI</vt:lpstr>
      <vt:lpstr>توزیع ضریب هوشی – 3 دسته</vt:lpstr>
      <vt:lpstr>کاهش بعد</vt:lpstr>
      <vt:lpstr>دسته بندی - MEG </vt:lpstr>
      <vt:lpstr>رگرسیون</vt:lpstr>
      <vt:lpstr>رگرسیون</vt:lpstr>
      <vt:lpstr>با تشکر از توجه شما</vt:lpstr>
      <vt:lpstr>PowerPoint Presentation</vt:lpstr>
      <vt:lpstr>مروری بر کار‌های انجام شده</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تشخیص IQ از روی سیگنال های مغزی</dc:title>
  <dc:creator>Personal Account</dc:creator>
  <cp:lastModifiedBy>Arsalan Firoozi</cp:lastModifiedBy>
  <cp:revision>126</cp:revision>
  <dcterms:modified xsi:type="dcterms:W3CDTF">2022-07-07T20:52:48Z</dcterms:modified>
</cp:coreProperties>
</file>